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</p:sldMasterIdLst>
  <p:sldIdLst>
    <p:sldId id="256" r:id="rId2"/>
    <p:sldId id="272" r:id="rId3"/>
    <p:sldId id="273" r:id="rId4"/>
    <p:sldId id="278" r:id="rId5"/>
    <p:sldId id="298" r:id="rId6"/>
    <p:sldId id="274" r:id="rId7"/>
    <p:sldId id="275" r:id="rId8"/>
    <p:sldId id="276" r:id="rId9"/>
    <p:sldId id="277" r:id="rId10"/>
    <p:sldId id="279" r:id="rId11"/>
    <p:sldId id="306" r:id="rId12"/>
    <p:sldId id="305" r:id="rId13"/>
    <p:sldId id="304" r:id="rId14"/>
    <p:sldId id="303" r:id="rId15"/>
    <p:sldId id="302" r:id="rId16"/>
    <p:sldId id="258" r:id="rId17"/>
    <p:sldId id="310" r:id="rId18"/>
    <p:sldId id="309" r:id="rId19"/>
    <p:sldId id="308" r:id="rId20"/>
    <p:sldId id="307" r:id="rId21"/>
    <p:sldId id="301" r:id="rId22"/>
    <p:sldId id="314" r:id="rId23"/>
    <p:sldId id="313" r:id="rId24"/>
    <p:sldId id="312" r:id="rId25"/>
    <p:sldId id="311" r:id="rId26"/>
    <p:sldId id="299" r:id="rId27"/>
    <p:sldId id="300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291" r:id="rId37"/>
    <p:sldId id="280" r:id="rId38"/>
    <p:sldId id="281" r:id="rId39"/>
    <p:sldId id="290" r:id="rId40"/>
    <p:sldId id="282" r:id="rId41"/>
    <p:sldId id="292" r:id="rId42"/>
    <p:sldId id="293" r:id="rId43"/>
    <p:sldId id="294" r:id="rId44"/>
    <p:sldId id="315" r:id="rId45"/>
    <p:sldId id="257" r:id="rId46"/>
    <p:sldId id="295" r:id="rId47"/>
    <p:sldId id="296" r:id="rId48"/>
    <p:sldId id="259" r:id="rId49"/>
    <p:sldId id="263" r:id="rId50"/>
    <p:sldId id="264" r:id="rId51"/>
    <p:sldId id="265" r:id="rId52"/>
    <p:sldId id="266" r:id="rId53"/>
    <p:sldId id="267" r:id="rId54"/>
    <p:sldId id="268" r:id="rId55"/>
    <p:sldId id="297" r:id="rId56"/>
    <p:sldId id="269" r:id="rId57"/>
    <p:sldId id="270" r:id="rId58"/>
    <p:sldId id="271" r:id="rId59"/>
    <p:sldId id="26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C00"/>
    <a:srgbClr val="603A02"/>
    <a:srgbClr val="452A03"/>
    <a:srgbClr val="FA7782"/>
    <a:srgbClr val="FDFAF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/>
    <p:restoredTop sz="94710"/>
  </p:normalViewPr>
  <p:slideViewPr>
    <p:cSldViewPr snapToGrid="0" snapToObjects="1">
      <p:cViewPr>
        <p:scale>
          <a:sx n="138" d="100"/>
          <a:sy n="138" d="100"/>
        </p:scale>
        <p:origin x="5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AC8146-C62C-714D-B655-5133681C3A8A}"/>
              </a:ext>
            </a:extLst>
          </p:cNvPr>
          <p:cNvSpPr/>
          <p:nvPr userDrawn="1"/>
        </p:nvSpPr>
        <p:spPr>
          <a:xfrm>
            <a:off x="-64656" y="-66674"/>
            <a:ext cx="12321311" cy="2286000"/>
          </a:xfrm>
          <a:prstGeom prst="rect">
            <a:avLst/>
          </a:prstGeom>
          <a:solidFill>
            <a:srgbClr val="FDFAFF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E52C-8469-1648-B3C5-3CC9D605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19" y="332490"/>
            <a:ext cx="7910004" cy="1461989"/>
          </a:xfrm>
        </p:spPr>
        <p:txBody>
          <a:bodyPr anchor="ctr"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15695-98F2-8343-8CB0-A2F81BE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7" y="1339422"/>
            <a:ext cx="5921406" cy="455057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23FA-EBA3-7949-8E61-06D8D47F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1/22/22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6DB95-0713-BE41-9BF0-2ABB149D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69E3-4EF4-DF42-AAD6-4EB279A1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C367D4C-365F-9F4B-A82B-5205799D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5724" y="161926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CEF0-0CD8-CC4C-9F86-28152CD3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0EF0-B6E6-E143-9AA9-3F5835B5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C246-DAA1-5E40-A18B-39794DA7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1FC1-252E-D943-97E8-F20C9F88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8D15-862A-6A45-B2FB-64D97C14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29666-F165-4E43-AD34-3A26B0974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66EE5-6AA5-5E40-BECD-DC39120C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2603-3451-CB44-9AE9-50745A46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4C70-CCB6-BD44-B026-C4993CDB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C834-61A2-0648-8F3C-CF277011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FA44-5293-B248-9D69-104B40CA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F92E-F29A-A94C-AE53-9BE4331D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77DF-C902-524F-AE69-5444AA19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DDC9-6A91-3F4C-8EA2-BD11D328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F675-73F5-8742-98BC-609189D3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9A7F-405E-F448-883B-874A65E7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089AC-A136-0440-B0B6-A404D09A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9251-000E-184E-AEE0-69BB906D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1F64-210B-754C-B646-3B27446C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F5EC-AC2F-2448-A7F5-C3CA80A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0895-9E6C-BA4B-B2E4-608F4A60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CC04-953C-7B43-9069-A9F8E3CA4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3E1D-AD1B-6E4A-A1BF-9BAAFDA27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9E86-8C24-8C40-B2D1-5E64173F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E144A-D14B-B940-A263-1D188643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E9978-8FF4-4645-9938-63B442FA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DBDF-C1B6-5A4E-A598-643A4F4F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E224-F0BA-3A46-BA55-F6C27437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F87-23E3-E640-95D0-D622BBA84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8D777-E631-4045-ADF2-305DCD4D2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EFED4-5F61-A143-8448-3BB796F29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0EB2E-4F07-5C4C-82FB-D6CC7BDF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895C-E5DE-0C4C-A738-E4FA4B48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03A34-98DF-AD49-80F6-B847172E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DBFF-15B2-354A-887A-CBF47033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F9FE9-8050-444B-969F-19A95394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8902-F8A2-F74F-821E-BF0266D7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48CA6-EF4B-5F4C-B8B2-E95EDB2B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5D72A-FB25-1840-BAB0-B607247F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EE74B-5EE2-3149-960A-4210A115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54A1-6ADC-D745-9E6D-58E5774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4124-04BE-0B4E-BF67-DE6DD315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45DD-221A-9545-A52E-4369C13E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862B-6276-B64D-B287-D393731F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4F37A-6267-3A4F-A730-1DEDBA85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DAD9-ADF4-6443-8F3B-9146FCB7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FE494-1A0E-1547-8230-EC659E2F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7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1DE3-0811-9C43-9013-765D217B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119EC-D56E-AC4A-A9C2-A86D5BE10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82E20-F854-6748-9FB7-A82EA51B3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3F04B-1435-DA46-8FEE-AA26BAD9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67285-BEE2-5749-B5C1-25CB51F3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8B88-476E-5849-BFE9-777D09EF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D489D-FE52-8246-AF10-120C7873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214D6-CB4E-314A-BEB0-BE2D676A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37BF-9AB7-224B-9C05-EFC7C2E7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F4DCC-7D42-434D-9E1B-D3E28714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3DA3-B2D3-4248-B969-A71B6199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354F-CB3B-6349-A070-0D490EAB2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Week 1|Tools and Equipment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5FD86-E469-D047-B600-123739FAE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Herramientas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equipamiento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CE22D-E8AF-E943-A70E-F9531E36B89E}"/>
              </a:ext>
            </a:extLst>
          </p:cNvPr>
          <p:cNvSpPr txBox="1"/>
          <p:nvPr/>
        </p:nvSpPr>
        <p:spPr>
          <a:xfrm>
            <a:off x="975123" y="2801411"/>
            <a:ext cx="78072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aramond" panose="02020404030301010803" pitchFamily="18" charset="0"/>
              </a:rPr>
              <a:t>Personal Subject Pronouns – </a:t>
            </a:r>
            <a:r>
              <a:rPr lang="en-US" sz="2400" i="1" dirty="0" err="1">
                <a:latin typeface="Garamond" panose="02020404030301010803" pitchFamily="18" charset="0"/>
              </a:rPr>
              <a:t>Pronombres</a:t>
            </a:r>
            <a:r>
              <a:rPr lang="en-US" sz="2400" i="1" dirty="0">
                <a:latin typeface="Garamond" panose="02020404030301010803" pitchFamily="18" charset="0"/>
              </a:rPr>
              <a:t> </a:t>
            </a:r>
            <a:r>
              <a:rPr lang="en-US" sz="2400" i="1" dirty="0" err="1">
                <a:latin typeface="Garamond" panose="02020404030301010803" pitchFamily="18" charset="0"/>
              </a:rPr>
              <a:t>personales</a:t>
            </a:r>
            <a:r>
              <a:rPr lang="en-US" sz="2400" i="1" dirty="0">
                <a:latin typeface="Garamond" panose="02020404030301010803" pitchFamily="18" charset="0"/>
              </a:rPr>
              <a:t> de </a:t>
            </a:r>
            <a:r>
              <a:rPr lang="en-US" sz="2400" i="1" dirty="0" err="1">
                <a:latin typeface="Garamond" panose="02020404030301010803" pitchFamily="18" charset="0"/>
              </a:rPr>
              <a:t>sujeto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Be-Verbs – </a:t>
            </a:r>
            <a:r>
              <a:rPr lang="en-US" sz="2400" i="1" dirty="0">
                <a:latin typeface="Garamond" panose="02020404030301010803" pitchFamily="18" charset="0"/>
              </a:rPr>
              <a:t>El verbo </a:t>
            </a:r>
            <a:r>
              <a:rPr lang="en-US" sz="2400" i="1" u="sng" dirty="0">
                <a:latin typeface="Garamond" panose="02020404030301010803" pitchFamily="18" charset="0"/>
              </a:rPr>
              <a:t>to be</a:t>
            </a:r>
          </a:p>
          <a:p>
            <a:r>
              <a:rPr lang="en-US" sz="3000" dirty="0">
                <a:latin typeface="Garamond" panose="02020404030301010803" pitchFamily="18" charset="0"/>
              </a:rPr>
              <a:t>Basic Greetings – </a:t>
            </a:r>
            <a:r>
              <a:rPr lang="en-US" sz="2400" i="1" dirty="0" err="1">
                <a:latin typeface="Garamond" panose="02020404030301010803" pitchFamily="18" charset="0"/>
              </a:rPr>
              <a:t>Saludos</a:t>
            </a:r>
            <a:r>
              <a:rPr lang="en-US" sz="2400" i="1" dirty="0">
                <a:latin typeface="Garamond" panose="02020404030301010803" pitchFamily="18" charset="0"/>
              </a:rPr>
              <a:t> </a:t>
            </a:r>
            <a:r>
              <a:rPr lang="en-US" sz="2400" i="1" dirty="0" err="1">
                <a:latin typeface="Garamond" panose="02020404030301010803" pitchFamily="18" charset="0"/>
              </a:rPr>
              <a:t>básicos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Singular and Plural Nouns </a:t>
            </a:r>
            <a:r>
              <a:rPr lang="en-US" sz="2400" dirty="0">
                <a:latin typeface="Garamond" panose="02020404030301010803" pitchFamily="18" charset="0"/>
              </a:rPr>
              <a:t>– </a:t>
            </a:r>
            <a:r>
              <a:rPr lang="en-US" sz="2400" i="1" dirty="0" err="1">
                <a:latin typeface="Garamond" panose="02020404030301010803" pitchFamily="18" charset="0"/>
              </a:rPr>
              <a:t>Sustantivos</a:t>
            </a:r>
            <a:r>
              <a:rPr lang="en-US" sz="2400" i="1" dirty="0">
                <a:latin typeface="Garamond" panose="02020404030301010803" pitchFamily="18" charset="0"/>
              </a:rPr>
              <a:t> </a:t>
            </a:r>
            <a:r>
              <a:rPr lang="en-US" sz="2400" i="1" dirty="0" err="1">
                <a:latin typeface="Garamond" panose="02020404030301010803" pitchFamily="18" charset="0"/>
              </a:rPr>
              <a:t>singulares</a:t>
            </a:r>
            <a:r>
              <a:rPr lang="en-US" sz="2400" i="1" dirty="0">
                <a:latin typeface="Garamond" panose="02020404030301010803" pitchFamily="18" charset="0"/>
              </a:rPr>
              <a:t> y </a:t>
            </a:r>
            <a:r>
              <a:rPr lang="en-US" sz="2400" i="1" dirty="0" err="1">
                <a:latin typeface="Garamond" panose="02020404030301010803" pitchFamily="18" charset="0"/>
              </a:rPr>
              <a:t>plurales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Demonstrative Pronouns – </a:t>
            </a:r>
            <a:r>
              <a:rPr lang="en-US" sz="2400" i="1" dirty="0" err="1">
                <a:latin typeface="Garamond" panose="02020404030301010803" pitchFamily="18" charset="0"/>
              </a:rPr>
              <a:t>Pronombres</a:t>
            </a:r>
            <a:r>
              <a:rPr lang="en-US" sz="2400" i="1" dirty="0">
                <a:latin typeface="Garamond" panose="02020404030301010803" pitchFamily="18" charset="0"/>
              </a:rPr>
              <a:t> </a:t>
            </a:r>
            <a:r>
              <a:rPr lang="en-US" sz="2400" i="1" dirty="0" err="1">
                <a:latin typeface="Garamond" panose="02020404030301010803" pitchFamily="18" charset="0"/>
              </a:rPr>
              <a:t>demostrativos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Practice - </a:t>
            </a:r>
            <a:r>
              <a:rPr lang="en-US" sz="2400" i="1" dirty="0" err="1">
                <a:latin typeface="Garamond" panose="02020404030301010803" pitchFamily="18" charset="0"/>
              </a:rPr>
              <a:t>Práctica</a:t>
            </a:r>
            <a:endParaRPr lang="en-US" sz="2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870715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537BCC-A892-2A49-8A80-C31067981FFA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7EAD8-1062-BA47-A829-148C8DDD1858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BE8BB-BDDD-0E43-9CBB-1C7D49C3BD90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DCF6FBC-A59B-FD46-BC7F-718417BE1241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D24DC-C1C1-384A-B803-A73ECF1F0261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juˈal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E88FB-F0F1-8844-820C-9A0754E0F15C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guys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juˈga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C48ED-A577-A64E-A6EA-7A0E1FBE4175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y’all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jal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C90E7-C08A-3448-BBCC-2E3565C9CCE5}"/>
              </a:ext>
            </a:extLst>
          </p:cNvPr>
          <p:cNvSpPr txBox="1"/>
          <p:nvPr/>
        </p:nvSpPr>
        <p:spPr>
          <a:xfrm>
            <a:off x="8397302" y="39718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[hi]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10D2B-3A59-4F41-8F82-85EF90ACB610}"/>
              </a:ext>
            </a:extLst>
          </p:cNvPr>
          <p:cNvSpPr txBox="1"/>
          <p:nvPr/>
        </p:nvSpPr>
        <p:spPr>
          <a:xfrm>
            <a:off x="8430965" y="423315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C3FEB-4A83-E84B-B65F-6BCD862AF4E0}"/>
              </a:ext>
            </a:extLst>
          </p:cNvPr>
          <p:cNvSpPr txBox="1"/>
          <p:nvPr/>
        </p:nvSpPr>
        <p:spPr>
          <a:xfrm>
            <a:off x="8419744" y="45204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7E3D5-EB7C-8440-9857-930FC1662756}"/>
              </a:ext>
            </a:extLst>
          </p:cNvPr>
          <p:cNvSpPr txBox="1"/>
          <p:nvPr/>
        </p:nvSpPr>
        <p:spPr>
          <a:xfrm>
            <a:off x="10526485" y="423315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ðei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8779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eres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eres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somos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2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yo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estoy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él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ella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  <a:r>
              <a:rPr lang="en-US" sz="1600" dirty="0" err="1">
                <a:solidFill>
                  <a:schemeClr val="accent6"/>
                </a:solidFill>
              </a:rPr>
              <a:t>Ud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r>
              <a:rPr lang="en-US" sz="2000" b="1" dirty="0" err="1">
                <a:solidFill>
                  <a:schemeClr val="accent6"/>
                </a:solidFill>
              </a:rPr>
              <a:t>está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nosotros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estamos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0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94051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0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ell@s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Uds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están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46F0F2-C672-554F-93E7-59D007A32FC7}"/>
              </a:ext>
            </a:extLst>
          </p:cNvPr>
          <p:cNvGrpSpPr/>
          <p:nvPr/>
        </p:nvGrpSpPr>
        <p:grpSpPr>
          <a:xfrm>
            <a:off x="3398407" y="4373326"/>
            <a:ext cx="5395186" cy="1825590"/>
            <a:chOff x="3450344" y="3599603"/>
            <a:chExt cx="5395186" cy="182559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CA1F119-960D-F34D-BBDB-63FC992224C6}"/>
                </a:ext>
              </a:extLst>
            </p:cNvPr>
            <p:cNvSpPr/>
            <p:nvPr/>
          </p:nvSpPr>
          <p:spPr>
            <a:xfrm>
              <a:off x="6149124" y="3599603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we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991375-F47A-894D-9BDE-2266E32745FF}"/>
                </a:ext>
              </a:extLst>
            </p:cNvPr>
            <p:cNvSpPr/>
            <p:nvPr/>
          </p:nvSpPr>
          <p:spPr>
            <a:xfrm>
              <a:off x="3450344" y="3599603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I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</a:rPr>
                <a:t>am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706DDA5-C3E0-254C-BCBE-B3A7787724AD}"/>
                </a:ext>
              </a:extLst>
            </p:cNvPr>
            <p:cNvSpPr/>
            <p:nvPr/>
          </p:nvSpPr>
          <p:spPr>
            <a:xfrm>
              <a:off x="6149126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they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9F62EF-FAEE-E54D-908E-5D37249373CD}"/>
                </a:ext>
              </a:extLst>
            </p:cNvPr>
            <p:cNvSpPr/>
            <p:nvPr/>
          </p:nvSpPr>
          <p:spPr>
            <a:xfrm>
              <a:off x="3450344" y="4816663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he/she/it </a:t>
              </a:r>
              <a:r>
                <a:rPr lang="en-US" sz="3200" b="1" dirty="0">
                  <a:solidFill>
                    <a:schemeClr val="tx2"/>
                  </a:solidFill>
                </a:rPr>
                <a:t>is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84157-811A-0446-B896-38B7DE174414}"/>
                </a:ext>
              </a:extLst>
            </p:cNvPr>
            <p:cNvSpPr/>
            <p:nvPr/>
          </p:nvSpPr>
          <p:spPr>
            <a:xfrm>
              <a:off x="3450344" y="4208133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you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are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æm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7975998" y="45004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he/she/it </a:t>
            </a:r>
            <a:r>
              <a:rPr lang="en-US" sz="3200" b="1" dirty="0">
                <a:solidFill>
                  <a:schemeClr val="tx2"/>
                </a:solidFill>
              </a:rPr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C7D90-3253-2641-B8BC-AF51F5713AFC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ɑːr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he/she/it </a:t>
            </a:r>
            <a:r>
              <a:rPr lang="en-US" sz="3200" b="1" dirty="0">
                <a:solidFill>
                  <a:schemeClr val="tx2"/>
                </a:solidFill>
              </a:rPr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  <a:effectLst/>
              </a:rPr>
              <a:t>ɪz</a:t>
            </a:r>
            <a:r>
              <a:rPr lang="en-US" dirty="0">
                <a:solidFill>
                  <a:schemeClr val="tx2"/>
                </a:solidFill>
                <a:effectLst/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C7D90-3253-2641-B8BC-AF51F5713AFC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0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C7D90-3253-2641-B8BC-AF51F5713AFC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2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C7D90-3253-2641-B8BC-AF51F5713AFC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BF38A-CDBD-DE46-9170-29BE6A3315BE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3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B6D2BEF4-6763-5441-B147-334E8A38F094}"/>
              </a:ext>
            </a:extLst>
          </p:cNvPr>
          <p:cNvSpPr/>
          <p:nvPr/>
        </p:nvSpPr>
        <p:spPr>
          <a:xfrm>
            <a:off x="3398407" y="4373326"/>
            <a:ext cx="5395186" cy="1825590"/>
          </a:xfrm>
          <a:custGeom>
            <a:avLst/>
            <a:gdLst>
              <a:gd name="connsiteX0" fmla="*/ 2698780 w 5395186"/>
              <a:gd name="connsiteY0" fmla="*/ 0 h 1825590"/>
              <a:gd name="connsiteX1" fmla="*/ 5271722 w 5395186"/>
              <a:gd name="connsiteY1" fmla="*/ 0 h 1825590"/>
              <a:gd name="connsiteX2" fmla="*/ 5384455 w 5395186"/>
              <a:gd name="connsiteY2" fmla="*/ 74724 h 1825590"/>
              <a:gd name="connsiteX3" fmla="*/ 5393903 w 5395186"/>
              <a:gd name="connsiteY3" fmla="*/ 121515 h 1825590"/>
              <a:gd name="connsiteX4" fmla="*/ 5395186 w 5395186"/>
              <a:gd name="connsiteY4" fmla="*/ 121515 h 1825590"/>
              <a:gd name="connsiteX5" fmla="*/ 5395186 w 5395186"/>
              <a:gd name="connsiteY5" fmla="*/ 608530 h 1825590"/>
              <a:gd name="connsiteX6" fmla="*/ 5395186 w 5395186"/>
              <a:gd name="connsiteY6" fmla="*/ 1217060 h 1825590"/>
              <a:gd name="connsiteX7" fmla="*/ 5395186 w 5395186"/>
              <a:gd name="connsiteY7" fmla="*/ 1220269 h 1825590"/>
              <a:gd name="connsiteX8" fmla="*/ 5395186 w 5395186"/>
              <a:gd name="connsiteY8" fmla="*/ 1703243 h 1825590"/>
              <a:gd name="connsiteX9" fmla="*/ 5395186 w 5395186"/>
              <a:gd name="connsiteY9" fmla="*/ 1704075 h 1825590"/>
              <a:gd name="connsiteX10" fmla="*/ 5395018 w 5395186"/>
              <a:gd name="connsiteY10" fmla="*/ 1704075 h 1825590"/>
              <a:gd name="connsiteX11" fmla="*/ 5385571 w 5395186"/>
              <a:gd name="connsiteY11" fmla="*/ 1750866 h 1825590"/>
              <a:gd name="connsiteX12" fmla="*/ 5272838 w 5395186"/>
              <a:gd name="connsiteY12" fmla="*/ 1825590 h 1825590"/>
              <a:gd name="connsiteX13" fmla="*/ 5271724 w 5395186"/>
              <a:gd name="connsiteY13" fmla="*/ 1825365 h 1825590"/>
              <a:gd name="connsiteX14" fmla="*/ 5271724 w 5395186"/>
              <a:gd name="connsiteY14" fmla="*/ 1825590 h 1825590"/>
              <a:gd name="connsiteX15" fmla="*/ 2698782 w 5395186"/>
              <a:gd name="connsiteY15" fmla="*/ 1825590 h 1825590"/>
              <a:gd name="connsiteX16" fmla="*/ 2698782 w 5395186"/>
              <a:gd name="connsiteY16" fmla="*/ 1704075 h 1825590"/>
              <a:gd name="connsiteX17" fmla="*/ 2698782 w 5395186"/>
              <a:gd name="connsiteY17" fmla="*/ 1220269 h 1825590"/>
              <a:gd name="connsiteX18" fmla="*/ 0 w 5395186"/>
              <a:gd name="connsiteY18" fmla="*/ 1220269 h 1825590"/>
              <a:gd name="connsiteX19" fmla="*/ 0 w 5395186"/>
              <a:gd name="connsiteY19" fmla="*/ 608530 h 1825590"/>
              <a:gd name="connsiteX20" fmla="*/ 2698780 w 5395186"/>
              <a:gd name="connsiteY20" fmla="*/ 608530 h 18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5186" h="1825590">
                <a:moveTo>
                  <a:pt x="2698780" y="0"/>
                </a:moveTo>
                <a:lnTo>
                  <a:pt x="5271722" y="0"/>
                </a:lnTo>
                <a:cubicBezTo>
                  <a:pt x="5322401" y="0"/>
                  <a:pt x="5365882" y="30812"/>
                  <a:pt x="5384455" y="74724"/>
                </a:cubicBezTo>
                <a:lnTo>
                  <a:pt x="5393903" y="121515"/>
                </a:lnTo>
                <a:lnTo>
                  <a:pt x="5395186" y="121515"/>
                </a:lnTo>
                <a:lnTo>
                  <a:pt x="5395186" y="608530"/>
                </a:lnTo>
                <a:lnTo>
                  <a:pt x="5395186" y="1217060"/>
                </a:lnTo>
                <a:lnTo>
                  <a:pt x="5395186" y="1220269"/>
                </a:lnTo>
                <a:lnTo>
                  <a:pt x="5395186" y="1703243"/>
                </a:lnTo>
                <a:lnTo>
                  <a:pt x="5395186" y="1704075"/>
                </a:lnTo>
                <a:lnTo>
                  <a:pt x="5395018" y="1704075"/>
                </a:lnTo>
                <a:lnTo>
                  <a:pt x="5385571" y="1750866"/>
                </a:lnTo>
                <a:cubicBezTo>
                  <a:pt x="5366998" y="1794779"/>
                  <a:pt x="5323517" y="1825590"/>
                  <a:pt x="5272838" y="1825590"/>
                </a:cubicBezTo>
                <a:lnTo>
                  <a:pt x="5271724" y="1825365"/>
                </a:lnTo>
                <a:lnTo>
                  <a:pt x="5271724" y="1825590"/>
                </a:lnTo>
                <a:lnTo>
                  <a:pt x="2698782" y="1825590"/>
                </a:lnTo>
                <a:lnTo>
                  <a:pt x="2698782" y="1704075"/>
                </a:lnTo>
                <a:lnTo>
                  <a:pt x="2698782" y="1220269"/>
                </a:lnTo>
                <a:lnTo>
                  <a:pt x="0" y="1220269"/>
                </a:lnTo>
                <a:lnTo>
                  <a:pt x="0" y="608530"/>
                </a:lnTo>
                <a:lnTo>
                  <a:pt x="2698780" y="60853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9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582429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yo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E1505C-650C-064D-9892-A076EEDC4D55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[ai]</a:t>
            </a:r>
          </a:p>
        </p:txBody>
      </p:sp>
    </p:spTree>
    <p:extLst>
      <p:ext uri="{BB962C8B-B14F-4D97-AF65-F5344CB8AC3E}">
        <p14:creationId xmlns:p14="http://schemas.microsoft.com/office/powerpoint/2010/main" val="3023909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5"/>
            <a:ext cx="2696404" cy="985906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19959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9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5"/>
            <a:ext cx="2696404" cy="985906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19959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9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4"/>
            <a:ext cx="2696404" cy="1267615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</a:p>
          <a:p>
            <a:pPr algn="ctr"/>
            <a:r>
              <a:rPr lang="en-US" sz="2400" b="1" dirty="0"/>
              <a:t>it’s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56903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69216-F3FC-4141-9CA6-EAE89B6659B4}"/>
              </a:ext>
            </a:extLst>
          </p:cNvPr>
          <p:cNvSpPr txBox="1"/>
          <p:nvPr/>
        </p:nvSpPr>
        <p:spPr>
          <a:xfrm>
            <a:off x="5153622" y="641065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ɪts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87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6" y="4373326"/>
            <a:ext cx="3259250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we’re</a:t>
            </a:r>
            <a:endParaRPr lang="en-US" sz="3200" b="1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4"/>
            <a:ext cx="2696404" cy="1267615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</a:p>
          <a:p>
            <a:pPr algn="ctr"/>
            <a:r>
              <a:rPr lang="en-US" sz="2400" b="1" dirty="0"/>
              <a:t>it’s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56903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69216-F3FC-4141-9CA6-EAE89B6659B4}"/>
              </a:ext>
            </a:extLst>
          </p:cNvPr>
          <p:cNvSpPr txBox="1"/>
          <p:nvPr/>
        </p:nvSpPr>
        <p:spPr>
          <a:xfrm>
            <a:off x="5153622" y="641065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ɪts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A3C654-4BFC-6048-AC96-6C5D2484B9FA}"/>
              </a:ext>
            </a:extLst>
          </p:cNvPr>
          <p:cNvSpPr txBox="1"/>
          <p:nvPr/>
        </p:nvSpPr>
        <p:spPr>
          <a:xfrm>
            <a:off x="8104160" y="45004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wiɹ</a:t>
            </a:r>
            <a:r>
              <a:rPr lang="en-US" dirty="0">
                <a:solidFill>
                  <a:schemeClr val="bg1"/>
                </a:solidFill>
                <a:effectLst/>
              </a:rPr>
              <a:t>] [</a:t>
            </a:r>
            <a:r>
              <a:rPr lang="en-US" dirty="0" err="1">
                <a:solidFill>
                  <a:schemeClr val="bg1"/>
                </a:solidFill>
                <a:effectLst/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ɝr</a:t>
            </a:r>
            <a:r>
              <a:rPr lang="en-US" b="1" dirty="0">
                <a:solidFill>
                  <a:schemeClr val="bg1"/>
                </a:solidFill>
              </a:rPr>
              <a:t>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86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6" y="4373326"/>
            <a:ext cx="3259250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we’re</a:t>
            </a:r>
            <a:endParaRPr lang="en-US" sz="3200" b="1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they’re</a:t>
            </a:r>
            <a:endParaRPr lang="en-US" sz="3200" b="1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4"/>
            <a:ext cx="2696404" cy="1267615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</a:p>
          <a:p>
            <a:pPr algn="ctr"/>
            <a:r>
              <a:rPr lang="en-US" sz="2400" b="1" dirty="0"/>
              <a:t>it’s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56903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69216-F3FC-4141-9CA6-EAE89B6659B4}"/>
              </a:ext>
            </a:extLst>
          </p:cNvPr>
          <p:cNvSpPr txBox="1"/>
          <p:nvPr/>
        </p:nvSpPr>
        <p:spPr>
          <a:xfrm>
            <a:off x="5153622" y="641065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ɪts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A3C654-4BFC-6048-AC96-6C5D2484B9FA}"/>
              </a:ext>
            </a:extLst>
          </p:cNvPr>
          <p:cNvSpPr txBox="1"/>
          <p:nvPr/>
        </p:nvSpPr>
        <p:spPr>
          <a:xfrm>
            <a:off x="8104160" y="45004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wiɹ</a:t>
            </a:r>
            <a:r>
              <a:rPr lang="en-US" dirty="0">
                <a:solidFill>
                  <a:schemeClr val="bg1"/>
                </a:solidFill>
                <a:effectLst/>
              </a:rPr>
              <a:t>] [</a:t>
            </a:r>
            <a:r>
              <a:rPr lang="en-US" dirty="0" err="1">
                <a:solidFill>
                  <a:schemeClr val="bg1"/>
                </a:solidFill>
                <a:effectLst/>
              </a:rPr>
              <a:t>w</a:t>
            </a:r>
            <a:r>
              <a:rPr lang="en-US" dirty="0" err="1">
                <a:solidFill>
                  <a:schemeClr val="bg1"/>
                </a:solidFill>
              </a:rPr>
              <a:t>ɝr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524EB8-D7B2-814F-A03F-259B0EA67FB6}"/>
              </a:ext>
            </a:extLst>
          </p:cNvPr>
          <p:cNvSpPr txBox="1"/>
          <p:nvPr/>
        </p:nvSpPr>
        <p:spPr>
          <a:xfrm>
            <a:off x="8022492" y="571158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ðeiɹ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61E1-3836-734C-BC05-2C44DEC7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Greetings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Saludos</a:t>
            </a:r>
            <a:r>
              <a:rPr lang="en-US" sz="2000" i="1" dirty="0"/>
              <a:t> </a:t>
            </a:r>
            <a:r>
              <a:rPr lang="en-US" sz="2000" i="1" dirty="0" err="1"/>
              <a:t>básicos</a:t>
            </a:r>
            <a:endParaRPr lang="en-US" sz="2000" i="1" dirty="0"/>
          </a:p>
        </p:txBody>
      </p:sp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54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239486" y="1688193"/>
            <a:ext cx="2394857" cy="869949"/>
          </a:xfrm>
          <a:prstGeom prst="wedgeRectCallout">
            <a:avLst>
              <a:gd name="adj1" fmla="val 43056"/>
              <a:gd name="adj2" fmla="val 6567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Hello!</a:t>
            </a:r>
          </a:p>
          <a:p>
            <a:pPr algn="ctr"/>
            <a:r>
              <a:rPr lang="en-US" i="1" dirty="0"/>
              <a:t>Hola!</a:t>
            </a:r>
          </a:p>
        </p:txBody>
      </p:sp>
    </p:spTree>
    <p:extLst>
      <p:ext uri="{BB962C8B-B14F-4D97-AF65-F5344CB8AC3E}">
        <p14:creationId xmlns:p14="http://schemas.microsoft.com/office/powerpoint/2010/main" val="791710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8958943" y="1688193"/>
            <a:ext cx="2394857" cy="869949"/>
          </a:xfrm>
          <a:prstGeom prst="wedgeRectCallout">
            <a:avLst>
              <a:gd name="adj1" fmla="val -42853"/>
              <a:gd name="adj2" fmla="val 7068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Hello!</a:t>
            </a:r>
          </a:p>
          <a:p>
            <a:pPr algn="ctr"/>
            <a:r>
              <a:rPr lang="en-US" i="1" dirty="0"/>
              <a:t>Hola!</a:t>
            </a:r>
          </a:p>
        </p:txBody>
      </p:sp>
    </p:spTree>
    <p:extLst>
      <p:ext uri="{BB962C8B-B14F-4D97-AF65-F5344CB8AC3E}">
        <p14:creationId xmlns:p14="http://schemas.microsoft.com/office/powerpoint/2010/main" val="781913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8958943" y="1688193"/>
            <a:ext cx="2394857" cy="869949"/>
          </a:xfrm>
          <a:prstGeom prst="wedgeRectCallout">
            <a:avLst>
              <a:gd name="adj1" fmla="val -42853"/>
              <a:gd name="adj2" fmla="val 7068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are</a:t>
            </a:r>
            <a:r>
              <a:rPr lang="en-US" sz="2400" dirty="0"/>
              <a:t> you?</a:t>
            </a:r>
          </a:p>
          <a:p>
            <a:pPr algn="ctr"/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estás</a:t>
            </a:r>
            <a:r>
              <a:rPr lang="en-US" i="1" dirty="0"/>
              <a:t>?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9BEED55B-EC9C-EE43-A0B9-5AE29201E132}"/>
              </a:ext>
            </a:extLst>
          </p:cNvPr>
          <p:cNvSpPr/>
          <p:nvPr/>
        </p:nvSpPr>
        <p:spPr>
          <a:xfrm>
            <a:off x="8958943" y="501651"/>
            <a:ext cx="2394857" cy="869949"/>
          </a:xfrm>
          <a:prstGeom prst="wedgeRectCallout">
            <a:avLst>
              <a:gd name="adj1" fmla="val -40580"/>
              <a:gd name="adj2" fmla="val -644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Hello!</a:t>
            </a:r>
          </a:p>
          <a:p>
            <a:pPr algn="ctr"/>
            <a:r>
              <a:rPr lang="en-US" i="1" dirty="0"/>
              <a:t>Hola!</a:t>
            </a:r>
          </a:p>
        </p:txBody>
      </p:sp>
    </p:spTree>
    <p:extLst>
      <p:ext uri="{BB962C8B-B14F-4D97-AF65-F5344CB8AC3E}">
        <p14:creationId xmlns:p14="http://schemas.microsoft.com/office/powerpoint/2010/main" val="3490018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82008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47417D-40C8-2143-9A36-AF61E4C46BC7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9A98E-FBC0-AB4D-AB8A-496C1490C244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wi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4098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239486" y="1688193"/>
            <a:ext cx="2394857" cy="869949"/>
          </a:xfrm>
          <a:prstGeom prst="wedgeRectCallout">
            <a:avLst>
              <a:gd name="adj1" fmla="val 43056"/>
              <a:gd name="adj2" fmla="val 6567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am</a:t>
            </a:r>
            <a:r>
              <a:rPr lang="en-US" sz="2400" dirty="0"/>
              <a:t> good!</a:t>
            </a:r>
          </a:p>
          <a:p>
            <a:pPr algn="ctr"/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Estoy</a:t>
            </a:r>
            <a:r>
              <a:rPr lang="en-US" i="1" dirty="0"/>
              <a:t> bien!</a:t>
            </a:r>
          </a:p>
        </p:txBody>
      </p:sp>
    </p:spTree>
    <p:extLst>
      <p:ext uri="{BB962C8B-B14F-4D97-AF65-F5344CB8AC3E}">
        <p14:creationId xmlns:p14="http://schemas.microsoft.com/office/powerpoint/2010/main" val="1638390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239486" y="1688193"/>
            <a:ext cx="2394857" cy="869949"/>
          </a:xfrm>
          <a:prstGeom prst="wedgeRectCallout">
            <a:avLst>
              <a:gd name="adj1" fmla="val 43056"/>
              <a:gd name="adj2" fmla="val 6567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are</a:t>
            </a:r>
            <a:r>
              <a:rPr lang="en-US" sz="2400" dirty="0"/>
              <a:t> you?</a:t>
            </a:r>
            <a:endParaRPr lang="en-US" sz="2400" i="1" dirty="0"/>
          </a:p>
          <a:p>
            <a:pPr algn="ctr"/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estás</a:t>
            </a:r>
            <a:r>
              <a:rPr lang="en-US" i="1" dirty="0"/>
              <a:t>?</a:t>
            </a:r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1DDFF04-00E6-3F45-8F84-81A682488473}"/>
              </a:ext>
            </a:extLst>
          </p:cNvPr>
          <p:cNvSpPr/>
          <p:nvPr/>
        </p:nvSpPr>
        <p:spPr>
          <a:xfrm>
            <a:off x="239486" y="501651"/>
            <a:ext cx="2394857" cy="869949"/>
          </a:xfrm>
          <a:prstGeom prst="wedgeRectCallout">
            <a:avLst>
              <a:gd name="adj1" fmla="val 39420"/>
              <a:gd name="adj2" fmla="val 4361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am</a:t>
            </a:r>
            <a:r>
              <a:rPr lang="en-US" sz="2400" dirty="0"/>
              <a:t> good!</a:t>
            </a:r>
          </a:p>
          <a:p>
            <a:pPr algn="ctr"/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Estoy</a:t>
            </a:r>
            <a:r>
              <a:rPr lang="en-US" i="1" dirty="0"/>
              <a:t> bien!</a:t>
            </a:r>
          </a:p>
        </p:txBody>
      </p:sp>
    </p:spTree>
    <p:extLst>
      <p:ext uri="{BB962C8B-B14F-4D97-AF65-F5344CB8AC3E}">
        <p14:creationId xmlns:p14="http://schemas.microsoft.com/office/powerpoint/2010/main" val="3887539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8958943" y="1688193"/>
            <a:ext cx="2394857" cy="869949"/>
          </a:xfrm>
          <a:prstGeom prst="wedgeRectCallout">
            <a:avLst>
              <a:gd name="adj1" fmla="val -42853"/>
              <a:gd name="adj2" fmla="val 7068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am</a:t>
            </a:r>
            <a:r>
              <a:rPr lang="en-US" sz="2400" dirty="0"/>
              <a:t> good, too!</a:t>
            </a:r>
          </a:p>
          <a:p>
            <a:pPr algn="ctr"/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Estoy</a:t>
            </a:r>
            <a:r>
              <a:rPr lang="en-US" i="1" dirty="0"/>
              <a:t> bien, </a:t>
            </a:r>
            <a:r>
              <a:rPr lang="en-US" i="1" dirty="0" err="1"/>
              <a:t>también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9192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parent Talking Clipart - People Talking Transparent Background, HD Png  Download , Transparent Png Image - PNGitem">
            <a:extLst>
              <a:ext uri="{FF2B5EF4-FFF2-40B4-BE49-F238E27FC236}">
                <a16:creationId xmlns:a16="http://schemas.microsoft.com/office/drawing/2014/main" id="{EA34069A-DE02-1B44-80B6-FAFFEA792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" b="89896" l="10000" r="90000">
                        <a14:foregroundMark x1="17728" y1="10887" x2="24186" y2="11293"/>
                        <a14:foregroundMark x1="27934" y1="9326" x2="28338" y2="9114"/>
                        <a14:foregroundMark x1="24186" y1="11293" x2="27885" y2="9351"/>
                        <a14:foregroundMark x1="31744" y1="27935" x2="29535" y2="27192"/>
                        <a14:foregroundMark x1="29186" y1="27043" x2="27093" y2="27935"/>
                        <a14:foregroundMark x1="30000" y1="30906" x2="29884" y2="27935"/>
                        <a14:foregroundMark x1="27093" y1="29272" x2="29535" y2="29421"/>
                        <a14:foregroundMark x1="29884" y1="31649" x2="25581" y2="30461"/>
                        <a14:foregroundMark x1="30465" y1="31501" x2="29535" y2="28975"/>
                        <a14:foregroundMark x1="30814" y1="30015" x2="29070" y2="28678"/>
                        <a14:foregroundMark x1="62674" y1="21694" x2="62907" y2="19911"/>
                        <a14:backgroundMark x1="16744" y1="11887" x2="13372" y2="10847"/>
                        <a14:backgroundMark x1="15000" y1="9658" x2="21163" y2="4903"/>
                        <a14:backgroundMark x1="21163" y1="4903" x2="12791" y2="7132"/>
                        <a14:backgroundMark x1="12791" y1="7132" x2="12093" y2="9212"/>
                        <a14:backgroundMark x1="20116" y1="6389" x2="27093" y2="7132"/>
                        <a14:backgroundMark x1="27093" y1="7132" x2="20930" y2="3120"/>
                        <a14:backgroundMark x1="25698" y1="7132" x2="27442" y2="4606"/>
                        <a14:backgroundMark x1="27442" y1="5201" x2="30465" y2="8024"/>
                        <a14:backgroundMark x1="17093" y1="9658" x2="17674" y2="10253"/>
                        <a14:backgroundMark x1="15000" y1="9658" x2="16977" y2="9807"/>
                        <a14:backgroundMark x1="15814" y1="8470" x2="18023" y2="8618"/>
                        <a14:backgroundMark x1="17442" y1="8172" x2="17558" y2="8470"/>
                        <a14:backgroundMark x1="16279" y1="9510" x2="17442" y2="8172"/>
                        <a14:backgroundMark x1="17093" y1="7875" x2="18953" y2="7875"/>
                        <a14:backgroundMark x1="16395" y1="8618" x2="15814" y2="8172"/>
                        <a14:backgroundMark x1="16628" y1="8470" x2="13140" y2="15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753" r="10734" b="19894"/>
          <a:stretch/>
        </p:blipFill>
        <p:spPr bwMode="auto">
          <a:xfrm>
            <a:off x="2413237" y="1371600"/>
            <a:ext cx="7365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536FDFB-D02F-5F4A-80C8-B69B3760E356}"/>
              </a:ext>
            </a:extLst>
          </p:cNvPr>
          <p:cNvSpPr/>
          <p:nvPr/>
        </p:nvSpPr>
        <p:spPr>
          <a:xfrm>
            <a:off x="8958943" y="1688193"/>
            <a:ext cx="2394857" cy="869949"/>
          </a:xfrm>
          <a:prstGeom prst="wedgeRectCallout">
            <a:avLst>
              <a:gd name="adj1" fmla="val -42853"/>
              <a:gd name="adj2" fmla="val 7068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Thank you.</a:t>
            </a:r>
          </a:p>
          <a:p>
            <a:pPr algn="ctr"/>
            <a:r>
              <a:rPr lang="en-US" i="1" dirty="0"/>
              <a:t>Gracias.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3AC9E9D2-A29F-7A40-916C-2160D1556671}"/>
              </a:ext>
            </a:extLst>
          </p:cNvPr>
          <p:cNvSpPr/>
          <p:nvPr/>
        </p:nvSpPr>
        <p:spPr>
          <a:xfrm>
            <a:off x="8958943" y="501651"/>
            <a:ext cx="2394857" cy="869949"/>
          </a:xfrm>
          <a:prstGeom prst="wedgeRectCallout">
            <a:avLst>
              <a:gd name="adj1" fmla="val -36944"/>
              <a:gd name="adj2" fmla="val -11906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am</a:t>
            </a:r>
            <a:r>
              <a:rPr lang="en-US" sz="2400" dirty="0"/>
              <a:t> good, too!</a:t>
            </a:r>
          </a:p>
          <a:p>
            <a:pPr algn="ctr"/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Estoy</a:t>
            </a:r>
            <a:r>
              <a:rPr lang="en-US" i="1" dirty="0"/>
              <a:t> bien, </a:t>
            </a:r>
            <a:r>
              <a:rPr lang="en-US" i="1" dirty="0" err="1"/>
              <a:t>también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2807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3993-AE19-704E-9300-1CA1BD56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and Plural Nouns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Sustantivos</a:t>
            </a:r>
            <a:r>
              <a:rPr lang="en-US" sz="2000" i="1" dirty="0"/>
              <a:t> </a:t>
            </a:r>
            <a:r>
              <a:rPr lang="en-US" sz="2000" i="1" dirty="0" err="1"/>
              <a:t>singulares</a:t>
            </a:r>
            <a:r>
              <a:rPr lang="en-US" sz="2000" i="1" dirty="0"/>
              <a:t> y </a:t>
            </a:r>
            <a:r>
              <a:rPr lang="en-US" sz="2000" i="1" dirty="0" err="1"/>
              <a:t>plurales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9FD2-DA24-0740-A83A-F2B6BE3E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English nouns form the plural by adding </a:t>
            </a:r>
            <a:r>
              <a:rPr lang="en-US" b="1" i="1" dirty="0"/>
              <a:t>-s</a:t>
            </a:r>
            <a:r>
              <a:rPr lang="en-US" dirty="0"/>
              <a:t> to the end of the singular form</a:t>
            </a:r>
          </a:p>
          <a:p>
            <a:pPr lvl="1"/>
            <a:r>
              <a:rPr lang="en-US" dirty="0"/>
              <a:t>needle &gt; needles; filter &gt; filters</a:t>
            </a:r>
          </a:p>
          <a:p>
            <a:r>
              <a:rPr lang="en-US" dirty="0"/>
              <a:t>Nouns that already end in -s, -ss, -z, -</a:t>
            </a:r>
            <a:r>
              <a:rPr lang="en-US" dirty="0" err="1"/>
              <a:t>ch</a:t>
            </a:r>
            <a:r>
              <a:rPr lang="en-US" dirty="0"/>
              <a:t>, -</a:t>
            </a:r>
            <a:r>
              <a:rPr lang="en-US" dirty="0" err="1"/>
              <a:t>sh</a:t>
            </a:r>
            <a:r>
              <a:rPr lang="en-US" dirty="0"/>
              <a:t>, or -x add </a:t>
            </a:r>
            <a:r>
              <a:rPr lang="en-US" b="1" i="1" dirty="0"/>
              <a:t>-es </a:t>
            </a:r>
            <a:r>
              <a:rPr lang="en-US" dirty="0"/>
              <a:t>to form the plural</a:t>
            </a:r>
          </a:p>
          <a:p>
            <a:pPr lvl="1"/>
            <a:r>
              <a:rPr lang="en-US" dirty="0"/>
              <a:t>watch &gt; watches; box &gt; boxes</a:t>
            </a:r>
          </a:p>
          <a:p>
            <a:r>
              <a:rPr lang="en-US" dirty="0"/>
              <a:t>There are many irregular nouns that don’t follow either rule</a:t>
            </a:r>
          </a:p>
          <a:p>
            <a:pPr lvl="1"/>
            <a:r>
              <a:rPr lang="en-US" dirty="0"/>
              <a:t>child &gt; children; deer &gt; deer; hero &gt; heroes; tooth &gt; teeth</a:t>
            </a:r>
          </a:p>
        </p:txBody>
      </p:sp>
    </p:spTree>
    <p:extLst>
      <p:ext uri="{BB962C8B-B14F-4D97-AF65-F5344CB8AC3E}">
        <p14:creationId xmlns:p14="http://schemas.microsoft.com/office/powerpoint/2010/main" val="3299590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23164-A334-1E49-9CA7-00FD0A0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Demonstrative Pronouns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i="1" dirty="0"/>
              <a:t>Los </a:t>
            </a:r>
            <a:r>
              <a:rPr lang="en-US" sz="2000" i="1" dirty="0" err="1"/>
              <a:t>pronombres</a:t>
            </a:r>
            <a:r>
              <a:rPr lang="en-US" sz="2000" i="1" dirty="0"/>
              <a:t> </a:t>
            </a:r>
            <a:r>
              <a:rPr lang="en-US" sz="2000" i="1" dirty="0" err="1"/>
              <a:t>demostrativos</a:t>
            </a:r>
            <a:endParaRPr lang="en-US" sz="20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76C63-107A-AD47-B7B0-54C8BC99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95" y="1825625"/>
            <a:ext cx="10677211" cy="4351338"/>
          </a:xfrm>
        </p:spPr>
        <p:txBody>
          <a:bodyPr>
            <a:normAutofit/>
          </a:bodyPr>
          <a:lstStyle/>
          <a:p>
            <a:r>
              <a:rPr lang="en-US" dirty="0"/>
              <a:t>In Spanish, there are 3 demonstrative pronouns: </a:t>
            </a:r>
            <a:r>
              <a:rPr lang="en-US" b="1" dirty="0" err="1"/>
              <a:t>esto</a:t>
            </a:r>
            <a:r>
              <a:rPr lang="en-US" dirty="0"/>
              <a:t>, </a:t>
            </a:r>
            <a:r>
              <a:rPr lang="en-US" b="1" dirty="0" err="1"/>
              <a:t>eso</a:t>
            </a:r>
            <a:r>
              <a:rPr lang="en-US" dirty="0"/>
              <a:t>, and </a:t>
            </a:r>
            <a:r>
              <a:rPr lang="en-US" b="1" dirty="0" err="1"/>
              <a:t>aquello</a:t>
            </a:r>
            <a:endParaRPr lang="en-US" b="1" dirty="0"/>
          </a:p>
          <a:p>
            <a:pPr lvl="1"/>
            <a:r>
              <a:rPr lang="en-US" dirty="0"/>
              <a:t>Este es mi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Este </a:t>
            </a:r>
            <a:r>
              <a:rPr lang="en-US" dirty="0" err="1"/>
              <a:t>libro</a:t>
            </a:r>
            <a:r>
              <a:rPr lang="en-US" dirty="0"/>
              <a:t> es </a:t>
            </a:r>
            <a:r>
              <a:rPr lang="en-US" dirty="0" err="1"/>
              <a:t>grande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2 English demonstrative pronouns: </a:t>
            </a:r>
            <a:r>
              <a:rPr lang="en-US" b="1" dirty="0"/>
              <a:t>this/these </a:t>
            </a:r>
            <a:r>
              <a:rPr lang="en-US" dirty="0"/>
              <a:t>and </a:t>
            </a:r>
            <a:r>
              <a:rPr lang="en-US" b="1" dirty="0"/>
              <a:t>that/those</a:t>
            </a:r>
          </a:p>
          <a:p>
            <a:pPr lvl="1"/>
            <a:r>
              <a:rPr lang="en-US" dirty="0"/>
              <a:t>This is my book.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This book is big.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096481-A2AF-EC44-A92F-370DAA2AE9D3}"/>
              </a:ext>
            </a:extLst>
          </p:cNvPr>
          <p:cNvSpPr txBox="1"/>
          <p:nvPr/>
        </p:nvSpPr>
        <p:spPr>
          <a:xfrm>
            <a:off x="7646796" y="1600767"/>
            <a:ext cx="8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es.to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3C88F-81E4-6642-A853-4A0AD7B3D813}"/>
              </a:ext>
            </a:extLst>
          </p:cNvPr>
          <p:cNvSpPr txBox="1"/>
          <p:nvPr/>
        </p:nvSpPr>
        <p:spPr>
          <a:xfrm>
            <a:off x="8424374" y="16007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e.so</a:t>
            </a:r>
            <a:r>
              <a:rPr lang="en-US" dirty="0"/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C9FAE-25E2-BF42-9CB3-3D2204BEB282}"/>
              </a:ext>
            </a:extLst>
          </p:cNvPr>
          <p:cNvSpPr txBox="1"/>
          <p:nvPr/>
        </p:nvSpPr>
        <p:spPr>
          <a:xfrm>
            <a:off x="9833823" y="1600767"/>
            <a:ext cx="9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aˈke.ʝo</a:t>
            </a:r>
            <a:r>
              <a:rPr lang="en-US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798DD-59AE-5147-A827-DB8A8FC9C6E9}"/>
              </a:ext>
            </a:extLst>
          </p:cNvPr>
          <p:cNvSpPr txBox="1"/>
          <p:nvPr/>
        </p:nvSpPr>
        <p:spPr>
          <a:xfrm>
            <a:off x="7342866" y="45185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ɪs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224F1-8C53-3846-9CD7-CC99E481DC16}"/>
              </a:ext>
            </a:extLst>
          </p:cNvPr>
          <p:cNvSpPr txBox="1"/>
          <p:nvPr/>
        </p:nvSpPr>
        <p:spPr>
          <a:xfrm>
            <a:off x="8219830" y="452297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ðiz</a:t>
            </a:r>
            <a:r>
              <a:rPr lang="en-US" dirty="0"/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61C67-62AF-7C43-8994-5E46F4AC4B15}"/>
              </a:ext>
            </a:extLst>
          </p:cNvPr>
          <p:cNvSpPr txBox="1"/>
          <p:nvPr/>
        </p:nvSpPr>
        <p:spPr>
          <a:xfrm>
            <a:off x="9571049" y="4518570"/>
            <a:ext cx="70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æt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295FC-EB27-454F-8197-442A609D9938}"/>
              </a:ext>
            </a:extLst>
          </p:cNvPr>
          <p:cNvSpPr txBox="1"/>
          <p:nvPr/>
        </p:nvSpPr>
        <p:spPr>
          <a:xfrm>
            <a:off x="10473260" y="4518570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ðoz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3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23164-A334-1E49-9CA7-00FD0A0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Demonstrative Pronouns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i="1" dirty="0"/>
              <a:t>Los </a:t>
            </a:r>
            <a:r>
              <a:rPr lang="en-US" sz="2000" i="1" dirty="0" err="1"/>
              <a:t>pronombres</a:t>
            </a:r>
            <a:r>
              <a:rPr lang="en-US" sz="2000" i="1" dirty="0"/>
              <a:t> </a:t>
            </a:r>
            <a:r>
              <a:rPr lang="en-US" sz="2000" i="1" dirty="0" err="1"/>
              <a:t>demostrativos</a:t>
            </a:r>
            <a:endParaRPr lang="en-US" sz="20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76C63-107A-AD47-B7B0-54C8BC99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95" y="1825625"/>
            <a:ext cx="10677211" cy="4351338"/>
          </a:xfrm>
        </p:spPr>
        <p:txBody>
          <a:bodyPr>
            <a:normAutofit/>
          </a:bodyPr>
          <a:lstStyle/>
          <a:p>
            <a:r>
              <a:rPr lang="en-US" dirty="0"/>
              <a:t>In Spanish, there are 3 demonstrative pronouns: </a:t>
            </a:r>
            <a:r>
              <a:rPr lang="en-US" b="1" dirty="0" err="1">
                <a:solidFill>
                  <a:schemeClr val="accent1"/>
                </a:solidFill>
              </a:rPr>
              <a:t>esto</a:t>
            </a:r>
            <a:r>
              <a:rPr lang="en-US" dirty="0"/>
              <a:t>, </a:t>
            </a:r>
            <a:r>
              <a:rPr lang="en-US" b="1" dirty="0" err="1"/>
              <a:t>eso</a:t>
            </a:r>
            <a:r>
              <a:rPr lang="en-US" dirty="0"/>
              <a:t>, and </a:t>
            </a:r>
            <a:r>
              <a:rPr lang="en-US" b="1" dirty="0" err="1"/>
              <a:t>aquello</a:t>
            </a:r>
            <a:endParaRPr lang="en-US" b="1" dirty="0"/>
          </a:p>
          <a:p>
            <a:pPr lvl="1"/>
            <a:r>
              <a:rPr lang="en-US" dirty="0"/>
              <a:t>Este es mi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Este </a:t>
            </a:r>
            <a:r>
              <a:rPr lang="en-US" dirty="0" err="1"/>
              <a:t>libro</a:t>
            </a:r>
            <a:r>
              <a:rPr lang="en-US" dirty="0"/>
              <a:t> es </a:t>
            </a:r>
            <a:r>
              <a:rPr lang="en-US" dirty="0" err="1"/>
              <a:t>grande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2 English demonstrative pronouns: </a:t>
            </a:r>
            <a:r>
              <a:rPr lang="en-US" b="1" dirty="0">
                <a:solidFill>
                  <a:schemeClr val="accent1"/>
                </a:solidFill>
              </a:rPr>
              <a:t>this/these </a:t>
            </a:r>
            <a:r>
              <a:rPr lang="en-US" dirty="0"/>
              <a:t>and </a:t>
            </a:r>
            <a:r>
              <a:rPr lang="en-US" b="1" dirty="0"/>
              <a:t>that/those</a:t>
            </a:r>
          </a:p>
          <a:p>
            <a:pPr lvl="1"/>
            <a:r>
              <a:rPr lang="en-US" dirty="0"/>
              <a:t>This is my book.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This book is big.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61953-0F12-2743-879B-254BFBD5B2DD}"/>
              </a:ext>
            </a:extLst>
          </p:cNvPr>
          <p:cNvCxnSpPr/>
          <p:nvPr/>
        </p:nvCxnSpPr>
        <p:spPr>
          <a:xfrm>
            <a:off x="8199455" y="2280976"/>
            <a:ext cx="0" cy="180870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096481-A2AF-EC44-A92F-370DAA2AE9D3}"/>
              </a:ext>
            </a:extLst>
          </p:cNvPr>
          <p:cNvSpPr txBox="1"/>
          <p:nvPr/>
        </p:nvSpPr>
        <p:spPr>
          <a:xfrm>
            <a:off x="7646796" y="1600767"/>
            <a:ext cx="8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es.to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3C88F-81E4-6642-A853-4A0AD7B3D813}"/>
              </a:ext>
            </a:extLst>
          </p:cNvPr>
          <p:cNvSpPr txBox="1"/>
          <p:nvPr/>
        </p:nvSpPr>
        <p:spPr>
          <a:xfrm>
            <a:off x="8424374" y="16007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e.so</a:t>
            </a:r>
            <a:r>
              <a:rPr lang="en-US" dirty="0"/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C9FAE-25E2-BF42-9CB3-3D2204BEB282}"/>
              </a:ext>
            </a:extLst>
          </p:cNvPr>
          <p:cNvSpPr txBox="1"/>
          <p:nvPr/>
        </p:nvSpPr>
        <p:spPr>
          <a:xfrm>
            <a:off x="9833823" y="1600767"/>
            <a:ext cx="9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aˈke.ʝo</a:t>
            </a:r>
            <a:r>
              <a:rPr lang="en-US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798DD-59AE-5147-A827-DB8A8FC9C6E9}"/>
              </a:ext>
            </a:extLst>
          </p:cNvPr>
          <p:cNvSpPr txBox="1"/>
          <p:nvPr/>
        </p:nvSpPr>
        <p:spPr>
          <a:xfrm>
            <a:off x="7342866" y="45185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ɪs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224F1-8C53-3846-9CD7-CC99E481DC16}"/>
              </a:ext>
            </a:extLst>
          </p:cNvPr>
          <p:cNvSpPr txBox="1"/>
          <p:nvPr/>
        </p:nvSpPr>
        <p:spPr>
          <a:xfrm>
            <a:off x="8219830" y="452297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ðiz</a:t>
            </a:r>
            <a:r>
              <a:rPr lang="en-US" dirty="0"/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61C67-62AF-7C43-8994-5E46F4AC4B15}"/>
              </a:ext>
            </a:extLst>
          </p:cNvPr>
          <p:cNvSpPr txBox="1"/>
          <p:nvPr/>
        </p:nvSpPr>
        <p:spPr>
          <a:xfrm>
            <a:off x="9571049" y="4518570"/>
            <a:ext cx="70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æt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295FC-EB27-454F-8197-442A609D9938}"/>
              </a:ext>
            </a:extLst>
          </p:cNvPr>
          <p:cNvSpPr txBox="1"/>
          <p:nvPr/>
        </p:nvSpPr>
        <p:spPr>
          <a:xfrm>
            <a:off x="10473260" y="4518570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ðoz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5886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23164-A334-1E49-9CA7-00FD0A0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Demonstrative Pronouns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i="1" dirty="0"/>
              <a:t>Los </a:t>
            </a:r>
            <a:r>
              <a:rPr lang="en-US" sz="2000" i="1" dirty="0" err="1"/>
              <a:t>pronombres</a:t>
            </a:r>
            <a:r>
              <a:rPr lang="en-US" sz="2000" i="1" dirty="0"/>
              <a:t> </a:t>
            </a:r>
            <a:r>
              <a:rPr lang="en-US" sz="2000" i="1" dirty="0" err="1"/>
              <a:t>demostrativos</a:t>
            </a:r>
            <a:endParaRPr lang="en-US" sz="20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76C63-107A-AD47-B7B0-54C8BC99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95" y="1825625"/>
            <a:ext cx="10677211" cy="4351338"/>
          </a:xfrm>
        </p:spPr>
        <p:txBody>
          <a:bodyPr>
            <a:normAutofit/>
          </a:bodyPr>
          <a:lstStyle/>
          <a:p>
            <a:r>
              <a:rPr lang="en-US" dirty="0"/>
              <a:t>In Spanish, there are 3 demonstrative pronouns: </a:t>
            </a:r>
            <a:r>
              <a:rPr lang="en-US" b="1" dirty="0" err="1">
                <a:solidFill>
                  <a:schemeClr val="accent1"/>
                </a:solidFill>
              </a:rPr>
              <a:t>esto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/>
                </a:solidFill>
              </a:rPr>
              <a:t>eso</a:t>
            </a:r>
            <a:r>
              <a:rPr lang="en-US" dirty="0"/>
              <a:t>, and </a:t>
            </a:r>
            <a:r>
              <a:rPr lang="en-US" b="1" dirty="0" err="1">
                <a:solidFill>
                  <a:schemeClr val="accent6"/>
                </a:solidFill>
              </a:rPr>
              <a:t>aquello</a:t>
            </a:r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Este es mi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Este </a:t>
            </a:r>
            <a:r>
              <a:rPr lang="en-US" dirty="0" err="1"/>
              <a:t>libro</a:t>
            </a:r>
            <a:r>
              <a:rPr lang="en-US" dirty="0"/>
              <a:t> es </a:t>
            </a:r>
            <a:r>
              <a:rPr lang="en-US" dirty="0" err="1"/>
              <a:t>grande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2 English demonstrative pronouns: </a:t>
            </a:r>
            <a:r>
              <a:rPr lang="en-US" b="1" dirty="0">
                <a:solidFill>
                  <a:schemeClr val="accent1"/>
                </a:solidFill>
              </a:rPr>
              <a:t>this</a:t>
            </a:r>
            <a:r>
              <a:rPr lang="en-US" b="1" dirty="0"/>
              <a:t>/</a:t>
            </a:r>
            <a:r>
              <a:rPr lang="en-US" b="1" dirty="0">
                <a:solidFill>
                  <a:schemeClr val="accent1"/>
                </a:solidFill>
              </a:rPr>
              <a:t>these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that</a:t>
            </a:r>
            <a:r>
              <a:rPr lang="en-US" b="1" dirty="0"/>
              <a:t>/</a:t>
            </a:r>
            <a:r>
              <a:rPr lang="en-US" b="1" dirty="0">
                <a:solidFill>
                  <a:schemeClr val="accent6"/>
                </a:solidFill>
              </a:rPr>
              <a:t>those</a:t>
            </a:r>
          </a:p>
          <a:p>
            <a:pPr lvl="1"/>
            <a:r>
              <a:rPr lang="en-US" dirty="0"/>
              <a:t>This is my book.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This book is big.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61953-0F12-2743-879B-254BFBD5B2DD}"/>
              </a:ext>
            </a:extLst>
          </p:cNvPr>
          <p:cNvCxnSpPr/>
          <p:nvPr/>
        </p:nvCxnSpPr>
        <p:spPr>
          <a:xfrm>
            <a:off x="8199455" y="2280976"/>
            <a:ext cx="0" cy="180870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7DF7D-1917-6343-937D-82C19E9C940E}"/>
              </a:ext>
            </a:extLst>
          </p:cNvPr>
          <p:cNvGrpSpPr/>
          <p:nvPr/>
        </p:nvGrpSpPr>
        <p:grpSpPr>
          <a:xfrm>
            <a:off x="8832499" y="2280977"/>
            <a:ext cx="1557485" cy="1668025"/>
            <a:chOff x="8832499" y="2280977"/>
            <a:chExt cx="1557485" cy="1668025"/>
          </a:xfrm>
        </p:grpSpPr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1154189A-20EA-514F-A4D0-4A26EDB08C5F}"/>
                </a:ext>
              </a:extLst>
            </p:cNvPr>
            <p:cNvSpPr/>
            <p:nvPr/>
          </p:nvSpPr>
          <p:spPr>
            <a:xfrm rot="5400000">
              <a:off x="9465541" y="1647935"/>
              <a:ext cx="291402" cy="1557485"/>
            </a:xfrm>
            <a:prstGeom prst="rightBracket">
              <a:avLst>
                <a:gd name="adj" fmla="val 153161"/>
              </a:avLst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5B1FE82A-548D-5749-8EE0-14930C780731}"/>
                </a:ext>
              </a:extLst>
            </p:cNvPr>
            <p:cNvCxnSpPr>
              <a:stCxn id="10" idx="2"/>
            </p:cNvCxnSpPr>
            <p:nvPr/>
          </p:nvCxnSpPr>
          <p:spPr>
            <a:xfrm rot="16200000" flipH="1">
              <a:off x="9312301" y="2871319"/>
              <a:ext cx="1376623" cy="778743"/>
            </a:xfrm>
            <a:prstGeom prst="bentConnector3">
              <a:avLst>
                <a:gd name="adj1" fmla="val 36679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096481-A2AF-EC44-A92F-370DAA2AE9D3}"/>
              </a:ext>
            </a:extLst>
          </p:cNvPr>
          <p:cNvSpPr txBox="1"/>
          <p:nvPr/>
        </p:nvSpPr>
        <p:spPr>
          <a:xfrm>
            <a:off x="7646796" y="1600767"/>
            <a:ext cx="8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es.to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3C88F-81E4-6642-A853-4A0AD7B3D813}"/>
              </a:ext>
            </a:extLst>
          </p:cNvPr>
          <p:cNvSpPr txBox="1"/>
          <p:nvPr/>
        </p:nvSpPr>
        <p:spPr>
          <a:xfrm>
            <a:off x="8424374" y="16007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e.so</a:t>
            </a:r>
            <a:r>
              <a:rPr lang="en-US" dirty="0"/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C9FAE-25E2-BF42-9CB3-3D2204BEB282}"/>
              </a:ext>
            </a:extLst>
          </p:cNvPr>
          <p:cNvSpPr txBox="1"/>
          <p:nvPr/>
        </p:nvSpPr>
        <p:spPr>
          <a:xfrm>
            <a:off x="9833823" y="1600767"/>
            <a:ext cx="9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aˈke.ʝo</a:t>
            </a:r>
            <a:r>
              <a:rPr lang="en-US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798DD-59AE-5147-A827-DB8A8FC9C6E9}"/>
              </a:ext>
            </a:extLst>
          </p:cNvPr>
          <p:cNvSpPr txBox="1"/>
          <p:nvPr/>
        </p:nvSpPr>
        <p:spPr>
          <a:xfrm>
            <a:off x="7342866" y="45185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ɪs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224F1-8C53-3846-9CD7-CC99E481DC16}"/>
              </a:ext>
            </a:extLst>
          </p:cNvPr>
          <p:cNvSpPr txBox="1"/>
          <p:nvPr/>
        </p:nvSpPr>
        <p:spPr>
          <a:xfrm>
            <a:off x="8219830" y="452297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ðiz</a:t>
            </a:r>
            <a:r>
              <a:rPr lang="en-US" dirty="0"/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61C67-62AF-7C43-8994-5E46F4AC4B15}"/>
              </a:ext>
            </a:extLst>
          </p:cNvPr>
          <p:cNvSpPr txBox="1"/>
          <p:nvPr/>
        </p:nvSpPr>
        <p:spPr>
          <a:xfrm>
            <a:off x="9571049" y="4518570"/>
            <a:ext cx="70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æt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295FC-EB27-454F-8197-442A609D9938}"/>
              </a:ext>
            </a:extLst>
          </p:cNvPr>
          <p:cNvSpPr txBox="1"/>
          <p:nvPr/>
        </p:nvSpPr>
        <p:spPr>
          <a:xfrm>
            <a:off x="10473260" y="4518570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ðoz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2637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e Electric Forklift | Small 4-Wheel Electric Lift Truck | Compact Toyota  Forklifts">
            <a:extLst>
              <a:ext uri="{FF2B5EF4-FFF2-40B4-BE49-F238E27FC236}">
                <a16:creationId xmlns:a16="http://schemas.microsoft.com/office/drawing/2014/main" id="{CE7A4E6C-C639-054D-915B-1042D4E9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71" y="1838848"/>
            <a:ext cx="5249787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9030555" y="3152001"/>
            <a:ext cx="2692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This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is</a:t>
            </a:r>
            <a:r>
              <a:rPr lang="en-US" sz="3000" dirty="0">
                <a:latin typeface="Garamond" panose="02020404030301010803" pitchFamily="18" charset="0"/>
              </a:rPr>
              <a:t> a forklift.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84C7B-ED80-034B-909C-9AD2FFAB9004}"/>
              </a:ext>
            </a:extLst>
          </p:cNvPr>
          <p:cNvSpPr txBox="1"/>
          <p:nvPr/>
        </p:nvSpPr>
        <p:spPr>
          <a:xfrm>
            <a:off x="10397045" y="3592230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foɹ.kl</a:t>
            </a:r>
            <a:r>
              <a:rPr lang="en-US" dirty="0" err="1">
                <a:effectLst/>
              </a:rPr>
              <a:t>ɪft</a:t>
            </a:r>
            <a:r>
              <a:rPr lang="en-US" dirty="0">
                <a:effectLst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7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e Electric Forklift | Small 4-Wheel Electric Lift Truck | Compact Toyota  Forklifts">
            <a:extLst>
              <a:ext uri="{FF2B5EF4-FFF2-40B4-BE49-F238E27FC236}">
                <a16:creationId xmlns:a16="http://schemas.microsoft.com/office/drawing/2014/main" id="{CE7A4E6C-C639-054D-915B-1042D4E9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4" y="1838848"/>
            <a:ext cx="5249787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9030555" y="3152001"/>
            <a:ext cx="2732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That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is</a:t>
            </a:r>
            <a:r>
              <a:rPr lang="en-US" sz="3000" dirty="0">
                <a:latin typeface="Garamond" panose="02020404030301010803" pitchFamily="18" charset="0"/>
              </a:rPr>
              <a:t> a forklift.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A142A-B394-5C44-AA3F-28EC0AAE0E9B}"/>
              </a:ext>
            </a:extLst>
          </p:cNvPr>
          <p:cNvSpPr txBox="1"/>
          <p:nvPr/>
        </p:nvSpPr>
        <p:spPr>
          <a:xfrm>
            <a:off x="10397045" y="3592230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foɹ.kl</a:t>
            </a:r>
            <a:r>
              <a:rPr lang="en-US" dirty="0" err="1">
                <a:effectLst/>
              </a:rPr>
              <a:t>ɪft</a:t>
            </a:r>
            <a:r>
              <a:rPr lang="en-US" dirty="0">
                <a:effectLst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35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rgbClr val="FF0000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E57609-F986-7042-B02A-E8AA29B3B79B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8EE5-4254-DA4E-8851-2319CE5DB034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DC859-5CC1-354D-A379-46B7B9AD2245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ju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6024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44AB2558-16EC-EF47-AD8E-DC39058B1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1" t="14853" r="10925" b="12517"/>
          <a:stretch/>
        </p:blipFill>
        <p:spPr>
          <a:xfrm>
            <a:off x="3981745" y="2105799"/>
            <a:ext cx="4228510" cy="3200400"/>
          </a:xfrm>
          <a:prstGeom prst="rect">
            <a:avLst/>
          </a:prstGeom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8648717" y="2611233"/>
            <a:ext cx="3517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snap bands.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ADD8-1A2A-ED4A-A98D-D778590DECEC}"/>
              </a:ext>
            </a:extLst>
          </p:cNvPr>
          <p:cNvSpPr txBox="1"/>
          <p:nvPr/>
        </p:nvSpPr>
        <p:spPr>
          <a:xfrm>
            <a:off x="10407243" y="305966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snæ.bændz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3963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44AB2558-16EC-EF47-AD8E-DC39058B1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1" t="14853" r="10925" b="12517"/>
          <a:stretch/>
        </p:blipFill>
        <p:spPr>
          <a:xfrm>
            <a:off x="167956" y="2105799"/>
            <a:ext cx="4228510" cy="3200400"/>
          </a:xfrm>
          <a:prstGeom prst="rect">
            <a:avLst/>
          </a:prstGeom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8648717" y="2611233"/>
            <a:ext cx="3552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Those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snap bands.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CF33F-9491-B845-BD43-8E53A87EDFC9}"/>
              </a:ext>
            </a:extLst>
          </p:cNvPr>
          <p:cNvSpPr txBox="1"/>
          <p:nvPr/>
        </p:nvSpPr>
        <p:spPr>
          <a:xfrm>
            <a:off x="10407243" y="305966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snæ.bændz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145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e Electric Forklift | Small 4-Wheel Electric Lift Truck | Compact Toyota  Forklifts">
            <a:extLst>
              <a:ext uri="{FF2B5EF4-FFF2-40B4-BE49-F238E27FC236}">
                <a16:creationId xmlns:a16="http://schemas.microsoft.com/office/drawing/2014/main" id="{CE7A4E6C-C639-054D-915B-1042D4E9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71" y="1838848"/>
            <a:ext cx="5249787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9030555" y="3152001"/>
            <a:ext cx="1968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This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is</a:t>
            </a:r>
            <a:r>
              <a:rPr lang="en-US" sz="3000" dirty="0">
                <a:latin typeface="Garamond" panose="02020404030301010803" pitchFamily="18" charset="0"/>
              </a:rPr>
              <a:t> new.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289A3-F2DF-4A40-AD0E-135D621E7B55}"/>
              </a:ext>
            </a:extLst>
          </p:cNvPr>
          <p:cNvSpPr txBox="1"/>
          <p:nvPr/>
        </p:nvSpPr>
        <p:spPr>
          <a:xfrm>
            <a:off x="10265664" y="35213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[nu]</a:t>
            </a:r>
          </a:p>
        </p:txBody>
      </p:sp>
    </p:spTree>
    <p:extLst>
      <p:ext uri="{BB962C8B-B14F-4D97-AF65-F5344CB8AC3E}">
        <p14:creationId xmlns:p14="http://schemas.microsoft.com/office/powerpoint/2010/main" val="1616344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5" y="3165231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9030555" y="3152001"/>
            <a:ext cx="1915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That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is</a:t>
            </a:r>
            <a:r>
              <a:rPr lang="en-US" sz="3000" dirty="0">
                <a:latin typeface="Garamond" panose="02020404030301010803" pitchFamily="18" charset="0"/>
              </a:rPr>
              <a:t> old.</a:t>
            </a:r>
          </a:p>
        </p:txBody>
      </p:sp>
      <p:pic>
        <p:nvPicPr>
          <p:cNvPr id="7170" name="Picture 2" descr="The Economic Lifespan of a Forklift – Starke Material Handling Group">
            <a:extLst>
              <a:ext uri="{FF2B5EF4-FFF2-40B4-BE49-F238E27FC236}">
                <a16:creationId xmlns:a16="http://schemas.microsoft.com/office/drawing/2014/main" id="{680301FC-727D-9249-8828-D49AF45BD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3" b="93274" l="6130" r="89570">
                        <a14:foregroundMark x1="74474" y1="22720" x2="67155" y2="17190"/>
                        <a14:foregroundMark x1="67155" y1="17190" x2="63129" y2="16442"/>
                        <a14:foregroundMark x1="35682" y1="51719" x2="28820" y2="54709"/>
                        <a14:foregroundMark x1="27079" y1="79494" x2="26898" y2="82063"/>
                        <a14:foregroundMark x1="28820" y1="54709" x2="27636" y2="71553"/>
                        <a14:foregroundMark x1="18216" y1="83874" x2="9698" y2="85650"/>
                        <a14:foregroundMark x1="25442" y1="82367" x2="18230" y2="83871"/>
                        <a14:foregroundMark x1="26898" y1="82063" x2="26515" y2="82143"/>
                        <a14:foregroundMark x1="9698" y1="85650" x2="17292" y2="89686"/>
                        <a14:foregroundMark x1="37984" y1="91494" x2="39524" y2="91629"/>
                        <a14:foregroundMark x1="17292" y1="89686" x2="26470" y2="90488"/>
                        <a14:foregroundMark x1="39524" y1="91629" x2="47758" y2="86547"/>
                        <a14:foregroundMark x1="47758" y1="86547" x2="73468" y2="84753"/>
                        <a14:foregroundMark x1="73468" y1="84753" x2="80695" y2="93124"/>
                        <a14:foregroundMark x1="80695" y1="93124" x2="88838" y2="81465"/>
                        <a14:foregroundMark x1="89334" y1="65431" x2="89432" y2="62246"/>
                        <a14:foregroundMark x1="88838" y1="81465" x2="88846" y2="81200"/>
                        <a14:foregroundMark x1="76317" y1="46004" x2="71638" y2="42900"/>
                        <a14:foregroundMark x1="80787" y1="66368" x2="86551" y2="75187"/>
                        <a14:foregroundMark x1="86551" y1="75187" x2="85636" y2="87294"/>
                        <a14:foregroundMark x1="85636" y1="87294" x2="79140" y2="91480"/>
                        <a14:foregroundMark x1="79140" y1="91480" x2="72461" y2="87743"/>
                        <a14:foregroundMark x1="72461" y1="87743" x2="72736" y2="75187"/>
                        <a14:foregroundMark x1="72736" y1="75187" x2="79689" y2="68909"/>
                        <a14:foregroundMark x1="79689" y1="68909" x2="81061" y2="68909"/>
                        <a14:foregroundMark x1="38335" y1="75037" x2="46203" y2="76233"/>
                        <a14:foregroundMark x1="46203" y1="76233" x2="44373" y2="87743"/>
                        <a14:foregroundMark x1="44373" y1="87743" x2="37603" y2="82063"/>
                        <a14:foregroundMark x1="37603" y1="82063" x2="40805" y2="74290"/>
                        <a14:foregroundMark x1="36414" y1="36472" x2="34492" y2="23019"/>
                        <a14:foregroundMark x1="34492" y1="23019" x2="42818" y2="17489"/>
                        <a14:foregroundMark x1="42818" y1="17489" x2="49405" y2="22422"/>
                        <a14:foregroundMark x1="49405" y1="22422" x2="51052" y2="27504"/>
                        <a14:foregroundMark x1="70174" y1="22571" x2="55261" y2="24066"/>
                        <a14:foregroundMark x1="55261" y1="24066" x2="61665" y2="17489"/>
                        <a14:foregroundMark x1="61665" y1="17489" x2="69350" y2="17489"/>
                        <a14:foregroundMark x1="69350" y1="17489" x2="71546" y2="21973"/>
                        <a14:foregroundMark x1="67887" y1="50822" x2="60842" y2="51121"/>
                        <a14:foregroundMark x1="60842" y1="51121" x2="67612" y2="57698"/>
                        <a14:foregroundMark x1="67612" y1="57698" x2="68618" y2="56353"/>
                        <a14:foregroundMark x1="42543" y1="59940" x2="51052" y2="23169"/>
                        <a14:foregroundMark x1="51052" y1="23169" x2="60567" y2="22571"/>
                        <a14:foregroundMark x1="60567" y1="22571" x2="68801" y2="25710"/>
                        <a14:foregroundMark x1="68801" y1="25710" x2="71912" y2="37967"/>
                        <a14:foregroundMark x1="71912" y1="37967" x2="69076" y2="49028"/>
                        <a14:foregroundMark x1="69076" y1="49028" x2="43458" y2="61136"/>
                        <a14:foregroundMark x1="60201" y1="23468" x2="65874" y2="31839"/>
                        <a14:foregroundMark x1="65874" y1="31839" x2="61665" y2="42601"/>
                        <a14:foregroundMark x1="61665" y1="42601" x2="52973" y2="45441"/>
                        <a14:foregroundMark x1="52973" y1="45441" x2="48033" y2="35277"/>
                        <a14:foregroundMark x1="48033" y1="35277" x2="51876" y2="24664"/>
                        <a14:foregroundMark x1="51876" y1="24664" x2="60659" y2="23916"/>
                        <a14:foregroundMark x1="57731" y1="27354" x2="60293" y2="39761"/>
                        <a14:foregroundMark x1="60293" y1="39761" x2="54437" y2="30493"/>
                        <a14:foregroundMark x1="54437" y1="30493" x2="55535" y2="27354"/>
                        <a14:foregroundMark x1="56633" y1="34529" x2="53614" y2="35426"/>
                        <a14:foregroundMark x1="55169" y1="27055" x2="62306" y2="27952"/>
                        <a14:foregroundMark x1="62306" y1="27952" x2="55535" y2="30942"/>
                        <a14:foregroundMark x1="55535" y1="30942" x2="55169" y2="30643"/>
                        <a14:foregroundMark x1="55810" y1="34081" x2="53705" y2="37369"/>
                        <a14:foregroundMark x1="56633" y1="37818" x2="63038" y2="42900"/>
                        <a14:foregroundMark x1="63038" y1="42900" x2="54254" y2="41854"/>
                        <a14:foregroundMark x1="54254" y1="41854" x2="58005" y2="33034"/>
                        <a14:foregroundMark x1="36688" y1="18236" x2="30924" y2="33184"/>
                        <a14:foregroundMark x1="30924" y1="33184" x2="30924" y2="46188"/>
                        <a14:foregroundMark x1="30924" y1="46188" x2="25892" y2="57399"/>
                        <a14:foregroundMark x1="25892" y1="57399" x2="23788" y2="80269"/>
                        <a14:foregroundMark x1="23788" y1="80269" x2="5855" y2="85501"/>
                        <a14:foregroundMark x1="5855" y1="85501" x2="13632" y2="92676"/>
                        <a14:foregroundMark x1="13632" y1="92676" x2="30833" y2="93274"/>
                        <a14:foregroundMark x1="11253" y1="82960" x2="6130" y2="90732"/>
                        <a14:foregroundMark x1="6130" y1="90732" x2="14913" y2="91928"/>
                        <a14:foregroundMark x1="14913" y1="91928" x2="15371" y2="91629"/>
                        <a14:foregroundMark x1="27996" y1="69357" x2="21958" y2="77877"/>
                        <a14:foregroundMark x1="21958" y1="77877" x2="28911" y2="80568"/>
                        <a14:foregroundMark x1="28911" y1="80568" x2="30101" y2="71001"/>
                        <a14:foregroundMark x1="29094" y1="71300" x2="22049" y2="76682"/>
                        <a14:foregroundMark x1="22049" y1="76682" x2="29277" y2="79821"/>
                        <a14:foregroundMark x1="29277" y1="79821" x2="29643" y2="72197"/>
                        <a14:foregroundMark x1="26258" y1="79372" x2="26441" y2="77429"/>
                        <a14:foregroundMark x1="26990" y1="78475" x2="25526" y2="78176"/>
                        <a14:foregroundMark x1="25984" y1="78625" x2="24794" y2="79223"/>
                        <a14:foregroundMark x1="24520" y1="78924" x2="24977" y2="79821"/>
                        <a14:foregroundMark x1="25069" y1="80120" x2="25069" y2="80568"/>
                        <a14:foregroundMark x1="27447" y1="91928" x2="79689" y2="91181"/>
                        <a14:foregroundMark x1="79689" y1="91181" x2="85087" y2="73393"/>
                        <a14:foregroundMark x1="85087" y1="73393" x2="71089" y2="67265"/>
                        <a14:foregroundMark x1="71089" y1="67265" x2="55810" y2="67564"/>
                        <a14:foregroundMark x1="55810" y1="67564" x2="48033" y2="71898"/>
                        <a14:backgroundMark x1="76395" y1="42152" x2="81244" y2="51868"/>
                        <a14:backgroundMark x1="81244" y1="51868" x2="88564" y2="51719"/>
                        <a14:backgroundMark x1="88564" y1="51719" x2="92498" y2="42003"/>
                        <a14:backgroundMark x1="92498" y1="42003" x2="91034" y2="38117"/>
                        <a14:backgroundMark x1="76395" y1="38864" x2="74748" y2="27803"/>
                        <a14:backgroundMark x1="74748" y1="27803" x2="78134" y2="20179"/>
                        <a14:backgroundMark x1="75297" y1="28999" x2="76487" y2="19133"/>
                        <a14:backgroundMark x1="75206" y1="27354" x2="75755" y2="20179"/>
                        <a14:backgroundMark x1="87283" y1="51121" x2="88106" y2="75037"/>
                        <a14:backgroundMark x1="88106" y1="75037" x2="92132" y2="84454"/>
                        <a14:backgroundMark x1="92132" y1="84454" x2="95883" y2="59940"/>
                        <a14:backgroundMark x1="90759" y1="51271" x2="87374" y2="62631"/>
                        <a14:backgroundMark x1="87374" y1="62631" x2="93596" y2="56502"/>
                        <a14:backgroundMark x1="93596" y1="56502" x2="91491" y2="45142"/>
                        <a14:backgroundMark x1="25015" y1="81457" x2="24886" y2="82063"/>
                        <a14:backgroundMark x1="24886" y1="82063" x2="24567" y2="82043"/>
                        <a14:backgroundMark x1="17545" y1="79760" x2="16285" y2="68311"/>
                        <a14:backgroundMark x1="16285" y1="68311" x2="16834" y2="67564"/>
                        <a14:backgroundMark x1="34105" y1="89697" x2="33760" y2="89387"/>
                        <a14:backgroundMark x1="40256" y1="95217" x2="38791" y2="93902"/>
                        <a14:backgroundMark x1="33760" y1="89387" x2="33099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3626" r="11587" b="7400"/>
          <a:stretch/>
        </p:blipFill>
        <p:spPr bwMode="auto">
          <a:xfrm flipH="1">
            <a:off x="-180870" y="2140299"/>
            <a:ext cx="5626178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80413-127D-7140-98BA-6DE1C0787663}"/>
              </a:ext>
            </a:extLst>
          </p:cNvPr>
          <p:cNvSpPr txBox="1"/>
          <p:nvPr/>
        </p:nvSpPr>
        <p:spPr>
          <a:xfrm>
            <a:off x="10229088" y="352133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[old]</a:t>
            </a:r>
          </a:p>
        </p:txBody>
      </p:sp>
    </p:spTree>
    <p:extLst>
      <p:ext uri="{BB962C8B-B14F-4D97-AF65-F5344CB8AC3E}">
        <p14:creationId xmlns:p14="http://schemas.microsoft.com/office/powerpoint/2010/main" val="1779853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A picture containing purple, gear, metalware, cloth&#10;&#10;Description automatically generated">
            <a:extLst>
              <a:ext uri="{FF2B5EF4-FFF2-40B4-BE49-F238E27FC236}">
                <a16:creationId xmlns:a16="http://schemas.microsoft.com/office/drawing/2014/main" id="{FC079302-515E-3547-9EC1-9E81695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5" y="2468772"/>
            <a:ext cx="4368848" cy="26384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8" y="3783473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6922498" y="5242996"/>
            <a:ext cx="2935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 needles?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68379C-4B12-1A4B-B6F8-2A5327EA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6" y="2459750"/>
            <a:ext cx="3972550" cy="2647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E9EF5-2ECB-BB47-B5C0-27A6A03BF21D}"/>
              </a:ext>
            </a:extLst>
          </p:cNvPr>
          <p:cNvSpPr txBox="1"/>
          <p:nvPr/>
        </p:nvSpPr>
        <p:spPr>
          <a:xfrm>
            <a:off x="8717280" y="561232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nid</a:t>
            </a:r>
            <a:r>
              <a:rPr lang="en-US" dirty="0" err="1">
                <a:effectLst/>
              </a:rPr>
              <a:t>l̩</a:t>
            </a:r>
            <a:r>
              <a:rPr lang="en-US" dirty="0" err="1"/>
              <a:t>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1390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A picture containing purple, gear, metalware, cloth&#10;&#10;Description automatically generated">
            <a:extLst>
              <a:ext uri="{FF2B5EF4-FFF2-40B4-BE49-F238E27FC236}">
                <a16:creationId xmlns:a16="http://schemas.microsoft.com/office/drawing/2014/main" id="{FC079302-515E-3547-9EC1-9E81695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5" y="2468772"/>
            <a:ext cx="4368848" cy="26384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8" y="3783473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5951891" y="5242996"/>
            <a:ext cx="40729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aramond" panose="02020404030301010803" pitchFamily="18" charset="0"/>
              </a:rPr>
              <a:t>No, </a:t>
            </a:r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not needles.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68379C-4B12-1A4B-B6F8-2A5327EA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6" y="2459750"/>
            <a:ext cx="3972550" cy="2647447"/>
          </a:xfrm>
          <a:prstGeom prst="rect">
            <a:avLst/>
          </a:prstGeom>
          <a:ln w="38100">
            <a:noFill/>
          </a:ln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0827284C-DC83-6344-9BA8-FA35085927AE}"/>
              </a:ext>
            </a:extLst>
          </p:cNvPr>
          <p:cNvSpPr/>
          <p:nvPr/>
        </p:nvSpPr>
        <p:spPr>
          <a:xfrm>
            <a:off x="6095636" y="2143749"/>
            <a:ext cx="3376246" cy="3376246"/>
          </a:xfrm>
          <a:prstGeom prst="mathMultiply">
            <a:avLst>
              <a:gd name="adj1" fmla="val 744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1AEA3-A521-1A4F-AA9E-3E1B256F7341}"/>
              </a:ext>
            </a:extLst>
          </p:cNvPr>
          <p:cNvSpPr txBox="1"/>
          <p:nvPr/>
        </p:nvSpPr>
        <p:spPr>
          <a:xfrm>
            <a:off x="8895559" y="561232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nid</a:t>
            </a:r>
            <a:r>
              <a:rPr lang="en-US" dirty="0" err="1">
                <a:effectLst/>
              </a:rPr>
              <a:t>l̩</a:t>
            </a:r>
            <a:r>
              <a:rPr lang="en-US" dirty="0" err="1"/>
              <a:t>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7968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A picture containing purple, gear, metalware, cloth&#10;&#10;Description automatically generated">
            <a:extLst>
              <a:ext uri="{FF2B5EF4-FFF2-40B4-BE49-F238E27FC236}">
                <a16:creationId xmlns:a16="http://schemas.microsoft.com/office/drawing/2014/main" id="{FC079302-515E-3547-9EC1-9E81695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5" y="2468772"/>
            <a:ext cx="4368848" cy="2638425"/>
          </a:xfrm>
          <a:prstGeom prst="rect">
            <a:avLst/>
          </a:prstGeom>
          <a:ln w="38100">
            <a:noFill/>
          </a:ln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8" y="3783473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5951891" y="5242996"/>
            <a:ext cx="40729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aramond" panose="02020404030301010803" pitchFamily="18" charset="0"/>
              </a:rPr>
              <a:t>No, </a:t>
            </a:r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not needles.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68379C-4B12-1A4B-B6F8-2A5327EA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6" y="2459750"/>
            <a:ext cx="3972550" cy="264744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0827284C-DC83-6344-9BA8-FA35085927AE}"/>
              </a:ext>
            </a:extLst>
          </p:cNvPr>
          <p:cNvSpPr/>
          <p:nvPr/>
        </p:nvSpPr>
        <p:spPr>
          <a:xfrm>
            <a:off x="6095636" y="2143749"/>
            <a:ext cx="3376246" cy="3376246"/>
          </a:xfrm>
          <a:prstGeom prst="mathMultiply">
            <a:avLst>
              <a:gd name="adj1" fmla="val 744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DFCDF-5DC1-424F-853C-2C35FB562ADC}"/>
              </a:ext>
            </a:extLst>
          </p:cNvPr>
          <p:cNvSpPr txBox="1"/>
          <p:nvPr/>
        </p:nvSpPr>
        <p:spPr>
          <a:xfrm>
            <a:off x="5951891" y="5695758"/>
            <a:ext cx="29832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Those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needles.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4FEC6-7E7C-6F42-B857-8C20A14A7F73}"/>
              </a:ext>
            </a:extLst>
          </p:cNvPr>
          <p:cNvSpPr txBox="1"/>
          <p:nvPr/>
        </p:nvSpPr>
        <p:spPr>
          <a:xfrm>
            <a:off x="8887102" y="561232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nid</a:t>
            </a:r>
            <a:r>
              <a:rPr lang="en-US" dirty="0" err="1">
                <a:effectLst/>
              </a:rPr>
              <a:t>l̩</a:t>
            </a:r>
            <a:r>
              <a:rPr lang="en-US" dirty="0" err="1"/>
              <a:t>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5966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A picture containing purple, gear, metalware, cloth&#10;&#10;Description automatically generated">
            <a:extLst>
              <a:ext uri="{FF2B5EF4-FFF2-40B4-BE49-F238E27FC236}">
                <a16:creationId xmlns:a16="http://schemas.microsoft.com/office/drawing/2014/main" id="{FC079302-515E-3547-9EC1-9E81695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5" y="2468772"/>
            <a:ext cx="4368848" cy="26384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8" y="3783473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7229581" y="5242996"/>
            <a:ext cx="2598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aramond" panose="02020404030301010803" pitchFamily="18" charset="0"/>
              </a:rPr>
              <a:t>What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?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68379C-4B12-1A4B-B6F8-2A5327EA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6" y="2459750"/>
            <a:ext cx="3972550" cy="264744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6017060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A picture containing purple, gear, metalware, cloth&#10;&#10;Description automatically generated">
            <a:extLst>
              <a:ext uri="{FF2B5EF4-FFF2-40B4-BE49-F238E27FC236}">
                <a16:creationId xmlns:a16="http://schemas.microsoft.com/office/drawing/2014/main" id="{FC079302-515E-3547-9EC1-9E81695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5" y="2468772"/>
            <a:ext cx="4368848" cy="26384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26" name="Picture 2" descr="Stick Figure Png Hd Transparent Stick Figure Hd Clipart - Full Size Clipart  (#2659218) - PinClipart">
            <a:extLst>
              <a:ext uri="{FF2B5EF4-FFF2-40B4-BE49-F238E27FC236}">
                <a16:creationId xmlns:a16="http://schemas.microsoft.com/office/drawing/2014/main" id="{0EF82AAC-D625-B542-97D3-EEFE0CE9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8" y="3783473"/>
            <a:ext cx="1158159" cy="29190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2890C-067A-154F-97C9-E59D3759EB08}"/>
              </a:ext>
            </a:extLst>
          </p:cNvPr>
          <p:cNvSpPr txBox="1"/>
          <p:nvPr/>
        </p:nvSpPr>
        <p:spPr>
          <a:xfrm>
            <a:off x="7229581" y="5242996"/>
            <a:ext cx="2784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These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3000" b="1" dirty="0">
                <a:latin typeface="Garamond" panose="02020404030301010803" pitchFamily="18" charset="0"/>
              </a:rPr>
              <a:t>are</a:t>
            </a:r>
            <a:r>
              <a:rPr lang="en-US" sz="3000" dirty="0">
                <a:latin typeface="Garamond" panose="02020404030301010803" pitchFamily="18" charset="0"/>
              </a:rPr>
              <a:t> blades.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68379C-4B12-1A4B-B6F8-2A5327EA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6" y="2459750"/>
            <a:ext cx="3972550" cy="2647447"/>
          </a:xfrm>
          <a:prstGeom prst="rect">
            <a:avLst/>
          </a:prstGeom>
          <a:ln w="381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EB8C55-88B4-184F-BA4F-113953BCA485}"/>
              </a:ext>
            </a:extLst>
          </p:cNvPr>
          <p:cNvSpPr txBox="1"/>
          <p:nvPr/>
        </p:nvSpPr>
        <p:spPr>
          <a:xfrm>
            <a:off x="8902570" y="561232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bleidz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9840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DB9C11-7499-2A44-8D8C-84980D610036}"/>
              </a:ext>
            </a:extLst>
          </p:cNvPr>
          <p:cNvSpPr/>
          <p:nvPr/>
        </p:nvSpPr>
        <p:spPr>
          <a:xfrm>
            <a:off x="360067" y="2996921"/>
            <a:ext cx="2502040" cy="86415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Orange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[ˈ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ɔɹ.ɪnd͡ʒ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06375-B57B-D341-BD16-C7A8B8C3166D}"/>
              </a:ext>
            </a:extLst>
          </p:cNvPr>
          <p:cNvSpPr/>
          <p:nvPr/>
        </p:nvSpPr>
        <p:spPr>
          <a:xfrm>
            <a:off x="360067" y="1631850"/>
            <a:ext cx="2502040" cy="86415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Red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ɹɛd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AEAD6-FAFC-DC4D-A55E-ACBCAAC4EABF}"/>
              </a:ext>
            </a:extLst>
          </p:cNvPr>
          <p:cNvSpPr/>
          <p:nvPr/>
        </p:nvSpPr>
        <p:spPr>
          <a:xfrm>
            <a:off x="3349450" y="4361993"/>
            <a:ext cx="2502040" cy="864158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Purple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[ˈ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pɝpəl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E47C7-C5A2-774A-9E38-4C1F1217FB57}"/>
              </a:ext>
            </a:extLst>
          </p:cNvPr>
          <p:cNvSpPr/>
          <p:nvPr/>
        </p:nvSpPr>
        <p:spPr>
          <a:xfrm>
            <a:off x="3349450" y="2996921"/>
            <a:ext cx="2502040" cy="864158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Blue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blu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D2A06A-C516-364D-913F-6703241EA3A5}"/>
              </a:ext>
            </a:extLst>
          </p:cNvPr>
          <p:cNvSpPr/>
          <p:nvPr/>
        </p:nvSpPr>
        <p:spPr>
          <a:xfrm>
            <a:off x="3349450" y="1631850"/>
            <a:ext cx="2502040" cy="864158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ɡɹin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1DDD65-4C59-F948-AD1C-A84BC83D448C}"/>
              </a:ext>
            </a:extLst>
          </p:cNvPr>
          <p:cNvSpPr/>
          <p:nvPr/>
        </p:nvSpPr>
        <p:spPr>
          <a:xfrm>
            <a:off x="6338833" y="4361993"/>
            <a:ext cx="2502040" cy="8641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Grey / Gray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ɡɹeɪ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B3DE7-6FC8-5D4E-962F-773D8C33B100}"/>
              </a:ext>
            </a:extLst>
          </p:cNvPr>
          <p:cNvSpPr/>
          <p:nvPr/>
        </p:nvSpPr>
        <p:spPr>
          <a:xfrm>
            <a:off x="6338833" y="2996921"/>
            <a:ext cx="2502040" cy="8641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Black</a:t>
            </a:r>
          </a:p>
          <a:p>
            <a:pPr algn="ctr"/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blæk</a:t>
            </a: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472E2-B041-BB42-8907-383A725A6D6A}"/>
              </a:ext>
            </a:extLst>
          </p:cNvPr>
          <p:cNvSpPr/>
          <p:nvPr/>
        </p:nvSpPr>
        <p:spPr>
          <a:xfrm>
            <a:off x="6338833" y="1631850"/>
            <a:ext cx="2502040" cy="8641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waɪt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2E81A4-8348-A04D-9B22-0403D893D0E8}"/>
              </a:ext>
            </a:extLst>
          </p:cNvPr>
          <p:cNvSpPr/>
          <p:nvPr/>
        </p:nvSpPr>
        <p:spPr>
          <a:xfrm>
            <a:off x="360067" y="4361993"/>
            <a:ext cx="2502040" cy="86415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Yellow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[ˈ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jɛl.oʊ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DEC299-6D77-D645-B778-72DC1050CEA2}"/>
              </a:ext>
            </a:extLst>
          </p:cNvPr>
          <p:cNvSpPr/>
          <p:nvPr/>
        </p:nvSpPr>
        <p:spPr>
          <a:xfrm>
            <a:off x="9329893" y="2996921"/>
            <a:ext cx="2502040" cy="864158"/>
          </a:xfrm>
          <a:prstGeom prst="rect">
            <a:avLst/>
          </a:prstGeom>
          <a:solidFill>
            <a:srgbClr val="FA778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Pink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pɪŋk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D608CC-18A5-B64D-BBF9-3F6AD66574AF}"/>
              </a:ext>
            </a:extLst>
          </p:cNvPr>
          <p:cNvSpPr/>
          <p:nvPr/>
        </p:nvSpPr>
        <p:spPr>
          <a:xfrm>
            <a:off x="9329893" y="1636875"/>
            <a:ext cx="2502040" cy="864158"/>
          </a:xfrm>
          <a:prstGeom prst="rect">
            <a:avLst/>
          </a:prstGeom>
          <a:solidFill>
            <a:srgbClr val="7E4C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Brown</a:t>
            </a:r>
          </a:p>
          <a:p>
            <a:pPr algn="ctr"/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b="1" dirty="0" err="1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bɹaʊn</a:t>
            </a:r>
            <a:r>
              <a:rPr lang="en-US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5676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56862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rgbClr val="FFFF00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FF00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E57609-F986-7042-B02A-E8AA29B3B79B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8EE5-4254-DA4E-8851-2319CE5DB034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DC859-5CC1-354D-A379-46B7B9AD2245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ju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2DB740D-197F-9A49-AAEB-480E38243F81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A8A13-FBE8-DC49-A416-580E7FCD14B9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you all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juˈal</a:t>
            </a:r>
            <a:r>
              <a:rPr lang="en-US" dirty="0">
                <a:solidFill>
                  <a:srgbClr val="FFFF00"/>
                </a:solidFill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879AB-8D89-8340-B820-F4DEE97BE22F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you guys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juˈga</a:t>
            </a:r>
            <a:r>
              <a:rPr lang="en-US" dirty="0" err="1">
                <a:solidFill>
                  <a:srgbClr val="FFFF00"/>
                </a:solidFill>
                <a:effectLst/>
              </a:rPr>
              <a:t>ɪ</a:t>
            </a:r>
            <a:r>
              <a:rPr lang="en-US" dirty="0" err="1">
                <a:solidFill>
                  <a:srgbClr val="FFFF00"/>
                </a:solidFill>
              </a:rPr>
              <a:t>z</a:t>
            </a:r>
            <a:r>
              <a:rPr lang="en-US" dirty="0">
                <a:solidFill>
                  <a:srgbClr val="FFFF00"/>
                </a:solidFill>
              </a:rPr>
              <a:t>]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53645-4EF5-F842-9BBE-78D7A1A89D53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y’all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jal</a:t>
            </a:r>
            <a:r>
              <a:rPr lang="en-US" dirty="0">
                <a:solidFill>
                  <a:srgbClr val="FFFF00"/>
                </a:solidFill>
              </a:rPr>
              <a:t>]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6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484834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B2F9EB-0CAA-5643-98E8-69677D33103E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1388C-BF19-0C4B-8DD8-6D1CB58A8FC5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BFD45-FE32-1F4B-914D-FEB0C2528D7D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EBCAB5C6-35C2-EB49-BC71-652F5EA7141E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BFC3F-0850-1A4F-BB5D-2F7FF85F5AFF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juˈal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1D9AB-8D5D-2B4F-94C2-7CB9CC738401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guys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juˈga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8B40F-CF3B-FF4D-88DA-FAD6C7887F05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y’all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jal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FB77A-5993-844E-818D-E30C507A462D}"/>
              </a:ext>
            </a:extLst>
          </p:cNvPr>
          <p:cNvSpPr txBox="1"/>
          <p:nvPr/>
        </p:nvSpPr>
        <p:spPr>
          <a:xfrm>
            <a:off x="8397302" y="39718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[hi]</a:t>
            </a:r>
          </a:p>
        </p:txBody>
      </p:sp>
    </p:spTree>
    <p:extLst>
      <p:ext uri="{BB962C8B-B14F-4D97-AF65-F5344CB8AC3E}">
        <p14:creationId xmlns:p14="http://schemas.microsoft.com/office/powerpoint/2010/main" val="2674928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35945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793F0C-629C-BD4F-BAF0-0FD13E356C60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05FB-2267-0A47-80C3-DDF4E8E24630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D07DC-0171-2141-82F0-E624114218EC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322F1E38-0E29-8441-BB13-F481D05A08E6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8E715-B239-1140-A95E-1C8F76B83BA0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juˈal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C2A1D-9319-684E-986D-8E0E9323389F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guys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juˈga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3BDB7-AC97-0E4C-BA49-152DB9C451DE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y’all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jal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54861-25DE-0A47-8E82-59BCC20E75C2}"/>
              </a:ext>
            </a:extLst>
          </p:cNvPr>
          <p:cNvSpPr txBox="1"/>
          <p:nvPr/>
        </p:nvSpPr>
        <p:spPr>
          <a:xfrm>
            <a:off x="8397302" y="39718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[hi]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75039-D738-1149-94FD-8C3EB77D5C39}"/>
              </a:ext>
            </a:extLst>
          </p:cNvPr>
          <p:cNvSpPr txBox="1"/>
          <p:nvPr/>
        </p:nvSpPr>
        <p:spPr>
          <a:xfrm>
            <a:off x="8430965" y="423315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ʃi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2397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976828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59B417-8356-CA4E-8FFA-908E51BD4359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80766-6976-EF48-913D-50613BE107BB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BC45-F8F2-D94F-98F3-4AD268965E86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36487F4-5946-4C46-886F-66CF18B684F7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F22FF-8743-4745-A8E7-22D9EAFC8CFA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juˈal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4ECC0-44ED-244F-B712-A40192B019F9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guys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juˈga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AB387-A198-8940-A364-2D95FC70631B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y’all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jal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829C1-6491-4844-9630-ED9B0BEF556B}"/>
              </a:ext>
            </a:extLst>
          </p:cNvPr>
          <p:cNvSpPr txBox="1"/>
          <p:nvPr/>
        </p:nvSpPr>
        <p:spPr>
          <a:xfrm>
            <a:off x="8397302" y="39718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[hi]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6FD93-C04B-904D-9A90-B67C23BA0E68}"/>
              </a:ext>
            </a:extLst>
          </p:cNvPr>
          <p:cNvSpPr txBox="1"/>
          <p:nvPr/>
        </p:nvSpPr>
        <p:spPr>
          <a:xfrm>
            <a:off x="8430965" y="423315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91A8E-E636-764B-B387-096E1FBB8D06}"/>
              </a:ext>
            </a:extLst>
          </p:cNvPr>
          <p:cNvSpPr txBox="1"/>
          <p:nvPr/>
        </p:nvSpPr>
        <p:spPr>
          <a:xfrm>
            <a:off x="8419744" y="45204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  <a:effectLst/>
              </a:rPr>
              <a:t>ɪ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7741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3260</Words>
  <Application>Microsoft Macintosh PowerPoint</Application>
  <PresentationFormat>Widescreen</PresentationFormat>
  <Paragraphs>951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Garamond</vt:lpstr>
      <vt:lpstr>Office Theme</vt:lpstr>
      <vt:lpstr>Week 1|Tools and Equipment 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To Be – Ser and Estar Together</vt:lpstr>
      <vt:lpstr>Basic Greetings  Saludos básicos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Singular and Plural Nouns  Sustantivos singulares y plurales</vt:lpstr>
      <vt:lpstr>The Demonstrative Pronouns  Los pronombres demostrativos</vt:lpstr>
      <vt:lpstr>The Demonstrative Pronouns  Los pronombres demostrativos</vt:lpstr>
      <vt:lpstr>The Demonstrative Pronouns  Los pronombres demostrativos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1|Tools and Equipment </dc:title>
  <dc:creator>Christopher Stockus</dc:creator>
  <cp:lastModifiedBy>Christopher Stockus</cp:lastModifiedBy>
  <cp:revision>1</cp:revision>
  <dcterms:created xsi:type="dcterms:W3CDTF">2022-01-23T00:42:31Z</dcterms:created>
  <dcterms:modified xsi:type="dcterms:W3CDTF">2022-01-25T05:39:47Z</dcterms:modified>
</cp:coreProperties>
</file>