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89" r:id="rId1"/>
  </p:sldMasterIdLst>
  <p:notesMasterIdLst>
    <p:notesMasterId r:id="rId48"/>
  </p:notesMasterIdLst>
  <p:sldIdLst>
    <p:sldId id="256" r:id="rId2"/>
    <p:sldId id="279" r:id="rId3"/>
    <p:sldId id="328" r:id="rId4"/>
    <p:sldId id="332" r:id="rId5"/>
    <p:sldId id="335" r:id="rId6"/>
    <p:sldId id="334" r:id="rId7"/>
    <p:sldId id="333" r:id="rId8"/>
    <p:sldId id="336" r:id="rId9"/>
    <p:sldId id="337" r:id="rId10"/>
    <p:sldId id="338" r:id="rId11"/>
    <p:sldId id="371" r:id="rId12"/>
    <p:sldId id="370" r:id="rId13"/>
    <p:sldId id="369" r:id="rId14"/>
    <p:sldId id="368" r:id="rId15"/>
    <p:sldId id="372" r:id="rId16"/>
    <p:sldId id="367" r:id="rId17"/>
    <p:sldId id="366" r:id="rId18"/>
    <p:sldId id="365" r:id="rId19"/>
    <p:sldId id="300" r:id="rId20"/>
    <p:sldId id="323" r:id="rId21"/>
    <p:sldId id="329" r:id="rId22"/>
    <p:sldId id="315" r:id="rId23"/>
    <p:sldId id="330" r:id="rId24"/>
    <p:sldId id="296" r:id="rId25"/>
    <p:sldId id="340" r:id="rId26"/>
    <p:sldId id="331" r:id="rId27"/>
    <p:sldId id="342" r:id="rId28"/>
    <p:sldId id="341" r:id="rId29"/>
    <p:sldId id="343" r:id="rId30"/>
    <p:sldId id="344" r:id="rId31"/>
    <p:sldId id="345" r:id="rId32"/>
    <p:sldId id="346" r:id="rId33"/>
    <p:sldId id="347" r:id="rId34"/>
    <p:sldId id="348" r:id="rId35"/>
    <p:sldId id="351" r:id="rId36"/>
    <p:sldId id="352" r:id="rId37"/>
    <p:sldId id="349" r:id="rId38"/>
    <p:sldId id="353" r:id="rId39"/>
    <p:sldId id="350" r:id="rId40"/>
    <p:sldId id="354" r:id="rId41"/>
    <p:sldId id="355" r:id="rId42"/>
    <p:sldId id="356" r:id="rId43"/>
    <p:sldId id="360" r:id="rId44"/>
    <p:sldId id="357" r:id="rId45"/>
    <p:sldId id="361" r:id="rId46"/>
    <p:sldId id="362" r:id="rId4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4C00"/>
    <a:srgbClr val="603A02"/>
    <a:srgbClr val="452A03"/>
    <a:srgbClr val="FA7782"/>
    <a:srgbClr val="FDFAFF"/>
    <a:srgbClr val="9292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66"/>
    <p:restoredTop sz="94718"/>
  </p:normalViewPr>
  <p:slideViewPr>
    <p:cSldViewPr snapToGrid="0" snapToObjects="1">
      <p:cViewPr varScale="1">
        <p:scale>
          <a:sx n="117" d="100"/>
          <a:sy n="117" d="100"/>
        </p:scale>
        <p:origin x="81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F47539-D75E-6D40-AB45-5EB6F7B45E5F}" type="datetimeFigureOut">
              <a:rPr lang="en-US" smtClean="0"/>
              <a:t>2/9/22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44A25F-9678-2147-87C5-2443FCFF8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826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44A25F-9678-2147-87C5-2443FCFF85B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885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2AC8146-C62C-714D-B655-5133681C3A8A}"/>
              </a:ext>
            </a:extLst>
          </p:cNvPr>
          <p:cNvSpPr/>
          <p:nvPr userDrawn="1"/>
        </p:nvSpPr>
        <p:spPr>
          <a:xfrm>
            <a:off x="-64656" y="-66674"/>
            <a:ext cx="12321311" cy="2286000"/>
          </a:xfrm>
          <a:prstGeom prst="rect">
            <a:avLst/>
          </a:prstGeom>
          <a:solidFill>
            <a:srgbClr val="FDFAFF">
              <a:alpha val="60000"/>
            </a:srgb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90E52C-8469-1648-B3C5-3CC9D6059D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819" y="332490"/>
            <a:ext cx="7910004" cy="1461989"/>
          </a:xfrm>
        </p:spPr>
        <p:txBody>
          <a:bodyPr anchor="ctr">
            <a:normAutofit/>
          </a:bodyPr>
          <a:lstStyle>
            <a:lvl1pPr algn="ctr">
              <a:defRPr sz="4800">
                <a:latin typeface="Garamond" panose="020204040303010108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C15695-98F2-8343-8CB0-A2F81BE694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19417" y="1339422"/>
            <a:ext cx="5921406" cy="455057"/>
          </a:xfrm>
        </p:spPr>
        <p:txBody>
          <a:bodyPr>
            <a:normAutofit/>
          </a:bodyPr>
          <a:lstStyle>
            <a:lvl1pPr marL="0" indent="0" algn="ctr">
              <a:buNone/>
              <a:defRPr sz="260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5F23FA-EBA3-7949-8E61-06D8D47FF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pPr/>
              <a:t>2/9/22</a:t>
            </a:fld>
            <a:endParaRPr lang="en-US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76DB95-0713-BE41-9BF0-2ABB149D5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9269E3-4EF4-DF42-AAD6-4EB279A1A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 descr="Text&#10;&#10;Description automatically generated">
            <a:extLst>
              <a:ext uri="{FF2B5EF4-FFF2-40B4-BE49-F238E27FC236}">
                <a16:creationId xmlns:a16="http://schemas.microsoft.com/office/drawing/2014/main" id="{EC367D4C-365F-9F4B-A82B-5205799D14A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65724" y="161926"/>
            <a:ext cx="36576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10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2CEF0-0CD8-CC4C-9F86-28152CD36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7C0EF0-B6E6-E143-9AA9-3F5835B5E6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1BC246-DAA1-5E40-A18B-39794DA75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2/9/22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E1FC1-252E-D943-97E8-F20C9F885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418D15-862A-6A45-B2FB-64D97C14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22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229666-F165-4E43-AD34-3A26B09742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366EE5-6AA5-5E40-BECD-DC39120C57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632603-3451-CB44-9AE9-50745A463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2/9/22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B34C70-CCB6-BD44-B026-C4993CDBD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2C834-61A2-0648-8F3C-CF2770111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598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0FA44-5293-B248-9D69-104B40CAB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CF92E-F29A-A94C-AE53-9BE4331D0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2D77DF-C902-524F-AE69-5444AA193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2/9/22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10DDC9-6A91-3F4C-8EA2-BD11D3282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57F675-73F5-8742-98BC-609189D31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634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F9A7F-405E-F448-883B-874A65E78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B089AC-A136-0440-B0B6-A404D09ABC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99251-000E-184E-AEE0-69BB906DD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2/9/22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6E1F64-210B-754C-B646-3B27446C9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E8F5EC-AC2F-2448-A7F5-C3CA80A0D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56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A0895-9E6C-BA4B-B2E4-608F4A600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ECC04-953C-7B43-9069-A9F8E3CA47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873E1D-AD1B-6E4A-A1BF-9BAAFDA278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529E86-8C24-8C40-B2D1-5E64173F3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2/9/22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3E144A-D14B-B940-A263-1D188643B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7E9978-8FF4-4645-9938-63B442FAB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55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CDBDF-C1B6-5A4E-A598-643A4F4FE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05E224-F0BA-3A46-BA55-F6C274377C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F7EF87-23E3-E640-95D0-D622BBA845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E8D777-E631-4045-ADF2-305DCD4D21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1EFED4-5F61-A143-8448-3BB796F295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A0EB2E-4F07-5C4C-82FB-D6CC7BDF1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2/9/22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84895C-E5DE-0C4C-A738-E4FA4B483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003A34-98DF-AD49-80F6-B847172ED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344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7DBFF-15B2-354A-887A-CBF47033C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6F9FE9-8050-444B-969F-19A953949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2/9/22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428902-F8A2-F74F-821E-BF0266D71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748CA6-EF4B-5F4C-B8B2-E95EDB2B5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64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A5D72A-FB25-1840-BAB0-B607247F9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2/9/22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4EE74B-5EE2-3149-960A-4210A1155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7E54A1-6ADC-D745-9E6D-58E5774F2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698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A4124-04BE-0B4E-BF67-DE6DD3157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645DD-221A-9545-A52E-4369C13EE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DE862B-6276-B64D-B287-D393731F22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B4F37A-6267-3A4F-A730-1DEDBA856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2/9/22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98DAD9-ADF4-6443-8F3B-9146FCB74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1FE494-1A0E-1547-8230-EC659E2FD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172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71DE3-0811-9C43-9013-765D217B3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D119EC-D56E-AC4A-A9C2-A86D5BE10F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D82E20-F854-6748-9FB7-A82EA51B32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63F04B-1435-DA46-8FEE-AA26BAD9F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2/9/22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467285-BEE2-5749-B5C1-25CB51F31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CC8B88-476E-5849-BFE9-777D09EFF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435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0D489D-FE52-8246-AF10-120C7873A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4214D6-CB4E-314A-BEB0-BE2D676A8F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1237BF-9AB7-224B-9C05-EFC7C2E771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3BD54-29B9-3D42-B178-776ED395AA85}" type="datetimeFigureOut">
              <a:rPr lang="en-US" smtClean="0"/>
              <a:pPr/>
              <a:t>2/9/22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6F4DCC-7D42-434D-9E1B-D3E287145F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153DA3-B2D3-4248-B969-A71B6199A5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B3423-611C-6944-BA94-F2572F3624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424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aramond" panose="020204040303010108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5354F-CB3B-6349-A070-0D490EAB24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5123" y="332490"/>
            <a:ext cx="7165700" cy="1461989"/>
          </a:xfrm>
        </p:spPr>
        <p:txBody>
          <a:bodyPr anchor="ctr">
            <a:normAutofit/>
          </a:bodyPr>
          <a:lstStyle/>
          <a:p>
            <a:pPr algn="l"/>
            <a:r>
              <a:rPr lang="en-US" sz="4800" dirty="0">
                <a:latin typeface="Garamond" panose="02020404030301010803" pitchFamily="18" charset="0"/>
              </a:rPr>
              <a:t>Week 2|Forms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85FD86-E469-D047-B600-123739FAEA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30583" y="1339422"/>
            <a:ext cx="5110240" cy="455057"/>
          </a:xfrm>
        </p:spPr>
        <p:txBody>
          <a:bodyPr/>
          <a:lstStyle/>
          <a:p>
            <a:pPr algn="l"/>
            <a:r>
              <a:rPr lang="en-US" dirty="0" err="1"/>
              <a:t>Formularios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A6CE22D-E8AF-E943-A70E-F9531E36B89E}"/>
              </a:ext>
            </a:extLst>
          </p:cNvPr>
          <p:cNvSpPr txBox="1"/>
          <p:nvPr/>
        </p:nvSpPr>
        <p:spPr>
          <a:xfrm>
            <a:off x="975123" y="2252771"/>
            <a:ext cx="7995009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>
                <a:latin typeface="Garamond" panose="02020404030301010803" pitchFamily="18" charset="0"/>
              </a:rPr>
              <a:t>Review – </a:t>
            </a:r>
            <a:r>
              <a:rPr lang="en-US" sz="2400" i="1" dirty="0" err="1">
                <a:latin typeface="Garamond" panose="02020404030301010803" pitchFamily="18" charset="0"/>
              </a:rPr>
              <a:t>Repaso</a:t>
            </a:r>
            <a:endParaRPr lang="en-US" sz="2400" i="1" dirty="0">
              <a:latin typeface="Garamond" panose="02020404030301010803" pitchFamily="18" charset="0"/>
            </a:endParaRPr>
          </a:p>
          <a:p>
            <a:r>
              <a:rPr lang="en-US" sz="3000" dirty="0">
                <a:latin typeface="Garamond" panose="02020404030301010803" pitchFamily="18" charset="0"/>
              </a:rPr>
              <a:t>	</a:t>
            </a:r>
            <a:r>
              <a:rPr lang="en-US" sz="2600" dirty="0">
                <a:latin typeface="Garamond" panose="02020404030301010803" pitchFamily="18" charset="0"/>
              </a:rPr>
              <a:t>Personal Subject Pronouns </a:t>
            </a:r>
            <a:r>
              <a:rPr lang="en-US" sz="3000" dirty="0">
                <a:latin typeface="Garamond" panose="02020404030301010803" pitchFamily="18" charset="0"/>
              </a:rPr>
              <a:t>– </a:t>
            </a:r>
            <a:r>
              <a:rPr lang="en-US" sz="2000" i="1" dirty="0" err="1">
                <a:latin typeface="Garamond" panose="02020404030301010803" pitchFamily="18" charset="0"/>
              </a:rPr>
              <a:t>Pronombres</a:t>
            </a:r>
            <a:r>
              <a:rPr lang="en-US" sz="2000" i="1" dirty="0">
                <a:latin typeface="Garamond" panose="02020404030301010803" pitchFamily="18" charset="0"/>
              </a:rPr>
              <a:t> </a:t>
            </a:r>
            <a:r>
              <a:rPr lang="en-US" sz="2000" i="1" dirty="0" err="1">
                <a:latin typeface="Garamond" panose="02020404030301010803" pitchFamily="18" charset="0"/>
              </a:rPr>
              <a:t>personales</a:t>
            </a:r>
            <a:r>
              <a:rPr lang="en-US" sz="2000" i="1" dirty="0">
                <a:latin typeface="Garamond" panose="02020404030301010803" pitchFamily="18" charset="0"/>
              </a:rPr>
              <a:t> de </a:t>
            </a:r>
            <a:r>
              <a:rPr lang="en-US" sz="2000" i="1" dirty="0" err="1">
                <a:latin typeface="Garamond" panose="02020404030301010803" pitchFamily="18" charset="0"/>
              </a:rPr>
              <a:t>sujeto</a:t>
            </a:r>
            <a:endParaRPr lang="en-US" sz="2000" i="1" dirty="0">
              <a:latin typeface="Garamond" panose="02020404030301010803" pitchFamily="18" charset="0"/>
            </a:endParaRPr>
          </a:p>
          <a:p>
            <a:r>
              <a:rPr lang="en-US" sz="3000" dirty="0">
                <a:latin typeface="Garamond" panose="02020404030301010803" pitchFamily="18" charset="0"/>
              </a:rPr>
              <a:t>	</a:t>
            </a:r>
            <a:r>
              <a:rPr lang="en-US" sz="2600" dirty="0">
                <a:latin typeface="Garamond" panose="02020404030301010803" pitchFamily="18" charset="0"/>
              </a:rPr>
              <a:t>Be-Verbs</a:t>
            </a:r>
            <a:r>
              <a:rPr lang="en-US" sz="3000" dirty="0">
                <a:latin typeface="Garamond" panose="02020404030301010803" pitchFamily="18" charset="0"/>
              </a:rPr>
              <a:t> – </a:t>
            </a:r>
            <a:r>
              <a:rPr lang="en-US" sz="2000" i="1" dirty="0">
                <a:latin typeface="Garamond" panose="02020404030301010803" pitchFamily="18" charset="0"/>
              </a:rPr>
              <a:t>El verbo </a:t>
            </a:r>
            <a:r>
              <a:rPr lang="en-US" sz="2000" i="1" u="sng" dirty="0">
                <a:latin typeface="Garamond" panose="02020404030301010803" pitchFamily="18" charset="0"/>
              </a:rPr>
              <a:t>to be</a:t>
            </a:r>
          </a:p>
          <a:p>
            <a:r>
              <a:rPr lang="en-US" sz="3000" dirty="0">
                <a:latin typeface="Garamond" panose="02020404030301010803" pitchFamily="18" charset="0"/>
              </a:rPr>
              <a:t>	</a:t>
            </a:r>
            <a:r>
              <a:rPr lang="en-US" sz="2600" dirty="0">
                <a:latin typeface="Garamond" panose="02020404030301010803" pitchFamily="18" charset="0"/>
              </a:rPr>
              <a:t>Singular and Plural Nouns </a:t>
            </a:r>
            <a:r>
              <a:rPr lang="en-US" sz="2400" dirty="0">
                <a:latin typeface="Garamond" panose="02020404030301010803" pitchFamily="18" charset="0"/>
              </a:rPr>
              <a:t>– </a:t>
            </a:r>
            <a:r>
              <a:rPr lang="en-US" sz="2000" i="1" dirty="0" err="1">
                <a:latin typeface="Garamond" panose="02020404030301010803" pitchFamily="18" charset="0"/>
              </a:rPr>
              <a:t>Sustantivos</a:t>
            </a:r>
            <a:r>
              <a:rPr lang="en-US" sz="2000" i="1" dirty="0">
                <a:latin typeface="Garamond" panose="02020404030301010803" pitchFamily="18" charset="0"/>
              </a:rPr>
              <a:t> </a:t>
            </a:r>
            <a:r>
              <a:rPr lang="en-US" sz="2000" i="1" dirty="0" err="1">
                <a:latin typeface="Garamond" panose="02020404030301010803" pitchFamily="18" charset="0"/>
              </a:rPr>
              <a:t>singulares</a:t>
            </a:r>
            <a:r>
              <a:rPr lang="en-US" sz="2000" i="1" dirty="0">
                <a:latin typeface="Garamond" panose="02020404030301010803" pitchFamily="18" charset="0"/>
              </a:rPr>
              <a:t> y </a:t>
            </a:r>
            <a:r>
              <a:rPr lang="en-US" sz="2000" i="1" dirty="0" err="1">
                <a:latin typeface="Garamond" panose="02020404030301010803" pitchFamily="18" charset="0"/>
              </a:rPr>
              <a:t>plurales</a:t>
            </a:r>
            <a:endParaRPr lang="en-US" sz="2000" dirty="0">
              <a:latin typeface="Garamond" panose="02020404030301010803" pitchFamily="18" charset="0"/>
            </a:endParaRPr>
          </a:p>
          <a:p>
            <a:r>
              <a:rPr lang="en-US" sz="3000" dirty="0">
                <a:latin typeface="Garamond" panose="02020404030301010803" pitchFamily="18" charset="0"/>
              </a:rPr>
              <a:t>	</a:t>
            </a:r>
            <a:r>
              <a:rPr lang="en-US" sz="2600" dirty="0">
                <a:latin typeface="Garamond" panose="02020404030301010803" pitchFamily="18" charset="0"/>
              </a:rPr>
              <a:t>Demonstrative Pronouns </a:t>
            </a:r>
            <a:r>
              <a:rPr lang="en-US" sz="3000" dirty="0">
                <a:latin typeface="Garamond" panose="02020404030301010803" pitchFamily="18" charset="0"/>
              </a:rPr>
              <a:t>– </a:t>
            </a:r>
            <a:r>
              <a:rPr lang="en-US" sz="2000" i="1" dirty="0" err="1">
                <a:latin typeface="Garamond" panose="02020404030301010803" pitchFamily="18" charset="0"/>
              </a:rPr>
              <a:t>Pronombres</a:t>
            </a:r>
            <a:r>
              <a:rPr lang="en-US" sz="2000" i="1" dirty="0">
                <a:latin typeface="Garamond" panose="02020404030301010803" pitchFamily="18" charset="0"/>
              </a:rPr>
              <a:t> </a:t>
            </a:r>
            <a:r>
              <a:rPr lang="en-US" sz="2000" i="1" dirty="0" err="1">
                <a:latin typeface="Garamond" panose="02020404030301010803" pitchFamily="18" charset="0"/>
              </a:rPr>
              <a:t>demostrativos</a:t>
            </a:r>
            <a:endParaRPr lang="en-US" sz="2000" i="1" dirty="0">
              <a:latin typeface="Garamond" panose="02020404030301010803" pitchFamily="18" charset="0"/>
            </a:endParaRPr>
          </a:p>
          <a:p>
            <a:r>
              <a:rPr lang="en-US" sz="3000" dirty="0">
                <a:latin typeface="Garamond" panose="02020404030301010803" pitchFamily="18" charset="0"/>
              </a:rPr>
              <a:t>Prepositions of Place – </a:t>
            </a:r>
            <a:r>
              <a:rPr lang="en-US" sz="2400" i="1" dirty="0" err="1">
                <a:latin typeface="Garamond" panose="02020404030301010803" pitchFamily="18" charset="0"/>
              </a:rPr>
              <a:t>Preposiciones</a:t>
            </a:r>
            <a:r>
              <a:rPr lang="en-US" sz="2400" i="1" dirty="0">
                <a:latin typeface="Garamond" panose="02020404030301010803" pitchFamily="18" charset="0"/>
              </a:rPr>
              <a:t> de </a:t>
            </a:r>
            <a:r>
              <a:rPr lang="en-US" sz="2400" i="1" dirty="0" err="1">
                <a:latin typeface="Garamond" panose="02020404030301010803" pitchFamily="18" charset="0"/>
              </a:rPr>
              <a:t>lugar</a:t>
            </a:r>
            <a:endParaRPr lang="en-US" sz="2400" i="1" dirty="0">
              <a:latin typeface="Garamond" panose="02020404030301010803" pitchFamily="18" charset="0"/>
            </a:endParaRPr>
          </a:p>
          <a:p>
            <a:r>
              <a:rPr lang="en-US" sz="3000" dirty="0">
                <a:latin typeface="Garamond" panose="02020404030301010803" pitchFamily="18" charset="0"/>
              </a:rPr>
              <a:t>There Is/Are Construction – </a:t>
            </a:r>
            <a:r>
              <a:rPr lang="en-US" sz="2400" i="1" dirty="0" err="1">
                <a:latin typeface="Garamond" panose="02020404030301010803" pitchFamily="18" charset="0"/>
              </a:rPr>
              <a:t>Construcción</a:t>
            </a:r>
            <a:r>
              <a:rPr lang="en-US" sz="2400" i="1" dirty="0">
                <a:latin typeface="Garamond" panose="02020404030301010803" pitchFamily="18" charset="0"/>
              </a:rPr>
              <a:t> de “there is/are”</a:t>
            </a:r>
          </a:p>
          <a:p>
            <a:r>
              <a:rPr lang="en-US" sz="3000" dirty="0" err="1">
                <a:latin typeface="Garamond" panose="02020404030301010803" pitchFamily="18" charset="0"/>
              </a:rPr>
              <a:t>Wh</a:t>
            </a:r>
            <a:r>
              <a:rPr lang="en-US" sz="3000" dirty="0">
                <a:latin typeface="Garamond" panose="02020404030301010803" pitchFamily="18" charset="0"/>
              </a:rPr>
              <a:t>-Questions – </a:t>
            </a:r>
            <a:r>
              <a:rPr lang="en-US" sz="2400" i="1" dirty="0" err="1">
                <a:latin typeface="Garamond" panose="02020404030301010803" pitchFamily="18" charset="0"/>
              </a:rPr>
              <a:t>Preguntas</a:t>
            </a:r>
            <a:r>
              <a:rPr lang="en-US" sz="2400" i="1" dirty="0">
                <a:latin typeface="Garamond" panose="02020404030301010803" pitchFamily="18" charset="0"/>
              </a:rPr>
              <a:t> de la </a:t>
            </a:r>
            <a:r>
              <a:rPr lang="en-US" sz="2400" i="1" dirty="0" err="1">
                <a:latin typeface="Garamond" panose="02020404030301010803" pitchFamily="18" charset="0"/>
              </a:rPr>
              <a:t>Wh</a:t>
            </a:r>
            <a:endParaRPr lang="en-US" sz="2400" i="1" dirty="0">
              <a:latin typeface="Garamond" panose="02020404030301010803" pitchFamily="18" charset="0"/>
            </a:endParaRPr>
          </a:p>
          <a:p>
            <a:r>
              <a:rPr lang="en-US" sz="3000" dirty="0">
                <a:latin typeface="Garamond" panose="02020404030301010803" pitchFamily="18" charset="0"/>
              </a:rPr>
              <a:t>Practice with Forms – </a:t>
            </a:r>
            <a:r>
              <a:rPr lang="en-US" sz="2400" i="1" dirty="0" err="1">
                <a:latin typeface="Garamond" panose="02020404030301010803" pitchFamily="18" charset="0"/>
              </a:rPr>
              <a:t>Práctica</a:t>
            </a:r>
            <a:r>
              <a:rPr lang="en-US" sz="2400" i="1" dirty="0">
                <a:latin typeface="Garamond" panose="02020404030301010803" pitchFamily="18" charset="0"/>
              </a:rPr>
              <a:t> con los </a:t>
            </a:r>
            <a:r>
              <a:rPr lang="en-US" sz="2400" i="1" dirty="0" err="1">
                <a:latin typeface="Garamond" panose="02020404030301010803" pitchFamily="18" charset="0"/>
              </a:rPr>
              <a:t>formularios</a:t>
            </a:r>
            <a:endParaRPr lang="en-US" sz="24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22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4069C-D60D-E848-B774-5744B71EA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 (Subject) Pronouns</a:t>
            </a:r>
            <a:br>
              <a:rPr lang="en-US" dirty="0"/>
            </a:br>
            <a:r>
              <a:rPr lang="en-US" sz="2000" dirty="0"/>
              <a:t>	Los </a:t>
            </a:r>
            <a:r>
              <a:rPr lang="en-US" sz="2000" dirty="0" err="1"/>
              <a:t>pronombres</a:t>
            </a:r>
            <a:r>
              <a:rPr lang="en-US" sz="2000" dirty="0"/>
              <a:t> </a:t>
            </a:r>
            <a:r>
              <a:rPr lang="en-US" sz="2000" dirty="0" err="1"/>
              <a:t>personales</a:t>
            </a:r>
            <a:r>
              <a:rPr lang="en-US" sz="2000" dirty="0"/>
              <a:t> (de </a:t>
            </a:r>
            <a:r>
              <a:rPr lang="en-US" sz="2000" dirty="0" err="1"/>
              <a:t>sujeto</a:t>
            </a:r>
            <a:r>
              <a:rPr lang="en-US" sz="2000" dirty="0"/>
              <a:t>)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E687F847-72AA-7546-8066-C7F2BB6964FF}"/>
              </a:ext>
            </a:extLst>
          </p:cNvPr>
          <p:cNvSpPr/>
          <p:nvPr/>
        </p:nvSpPr>
        <p:spPr>
          <a:xfrm>
            <a:off x="1347296" y="2402559"/>
            <a:ext cx="2743200" cy="2743200"/>
          </a:xfrm>
          <a:prstGeom prst="roundRect">
            <a:avLst/>
          </a:prstGeom>
          <a:solidFill>
            <a:schemeClr val="tx2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0BF8115-0AF5-EF49-84F7-8EFDDEF0FFEB}"/>
              </a:ext>
            </a:extLst>
          </p:cNvPr>
          <p:cNvSpPr txBox="1"/>
          <p:nvPr/>
        </p:nvSpPr>
        <p:spPr>
          <a:xfrm>
            <a:off x="1347296" y="4226894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en-US" b="1" u="sng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</a:t>
            </a:r>
            <a:r>
              <a:rPr lang="en-US" b="1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fixes </a:t>
            </a:r>
            <a:r>
              <a:rPr lang="en-US" b="1" u="sng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75C5ABDE-86BC-E546-AB14-8CD1FAEA3760}"/>
              </a:ext>
            </a:extLst>
          </p:cNvPr>
          <p:cNvSpPr/>
          <p:nvPr/>
        </p:nvSpPr>
        <p:spPr>
          <a:xfrm>
            <a:off x="4724400" y="2402559"/>
            <a:ext cx="2743200" cy="2743200"/>
          </a:xfrm>
          <a:prstGeom prst="roundRect">
            <a:avLst/>
          </a:prstGeom>
          <a:solidFill>
            <a:schemeClr val="tx2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C01E036-39A6-A54E-93F9-89990053F5E4}"/>
              </a:ext>
            </a:extLst>
          </p:cNvPr>
          <p:cNvSpPr txBox="1"/>
          <p:nvPr/>
        </p:nvSpPr>
        <p:spPr>
          <a:xfrm>
            <a:off x="4724400" y="4226894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en-US" b="1" u="sng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She</a:t>
            </a:r>
            <a:r>
              <a:rPr lang="en-US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checks the work.</a:t>
            </a:r>
          </a:p>
          <a:p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9B32B7B8-642B-3149-8533-0BC6BC4D188C}"/>
              </a:ext>
            </a:extLst>
          </p:cNvPr>
          <p:cNvSpPr/>
          <p:nvPr/>
        </p:nvSpPr>
        <p:spPr>
          <a:xfrm>
            <a:off x="8101504" y="2402559"/>
            <a:ext cx="2743200" cy="2743200"/>
          </a:xfrm>
          <a:prstGeom prst="roundRect">
            <a:avLst/>
          </a:prstGeom>
          <a:solidFill>
            <a:schemeClr val="tx2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A84BCDC-1C4F-1246-8FB4-84D37A73CC47}"/>
              </a:ext>
            </a:extLst>
          </p:cNvPr>
          <p:cNvSpPr txBox="1"/>
          <p:nvPr/>
        </p:nvSpPr>
        <p:spPr>
          <a:xfrm>
            <a:off x="8101504" y="4226894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en-US" b="1" u="sng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</a:t>
            </a:r>
            <a:r>
              <a:rPr lang="en-US" b="1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hold </a:t>
            </a:r>
            <a:r>
              <a:rPr lang="en-US" b="1" u="sng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en-US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together.</a:t>
            </a:r>
          </a:p>
          <a:p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5" name="Picture 34" descr="woman and man fixing an object Stock Photo - Alamy">
            <a:extLst>
              <a:ext uri="{FF2B5EF4-FFF2-40B4-BE49-F238E27FC236}">
                <a16:creationId xmlns:a16="http://schemas.microsoft.com/office/drawing/2014/main" id="{F5E07AE8-D9FC-0A4E-97F6-8B5FEEBEAF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52"/>
          <a:stretch/>
        </p:blipFill>
        <p:spPr bwMode="auto">
          <a:xfrm>
            <a:off x="4724400" y="2402338"/>
            <a:ext cx="2743200" cy="1828800"/>
          </a:xfrm>
          <a:custGeom>
            <a:avLst/>
            <a:gdLst>
              <a:gd name="connsiteX0" fmla="*/ 457209 w 2743200"/>
              <a:gd name="connsiteY0" fmla="*/ 0 h 1828800"/>
              <a:gd name="connsiteX1" fmla="*/ 2285991 w 2743200"/>
              <a:gd name="connsiteY1" fmla="*/ 0 h 1828800"/>
              <a:gd name="connsiteX2" fmla="*/ 2743200 w 2743200"/>
              <a:gd name="connsiteY2" fmla="*/ 457209 h 1828800"/>
              <a:gd name="connsiteX3" fmla="*/ 2743200 w 2743200"/>
              <a:gd name="connsiteY3" fmla="*/ 1828800 h 1828800"/>
              <a:gd name="connsiteX4" fmla="*/ 0 w 2743200"/>
              <a:gd name="connsiteY4" fmla="*/ 1828800 h 1828800"/>
              <a:gd name="connsiteX5" fmla="*/ 0 w 2743200"/>
              <a:gd name="connsiteY5" fmla="*/ 457209 h 1828800"/>
              <a:gd name="connsiteX6" fmla="*/ 457209 w 2743200"/>
              <a:gd name="connsiteY6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43200" h="1828800">
                <a:moveTo>
                  <a:pt x="457209" y="0"/>
                </a:moveTo>
                <a:lnTo>
                  <a:pt x="2285991" y="0"/>
                </a:lnTo>
                <a:cubicBezTo>
                  <a:pt x="2538501" y="0"/>
                  <a:pt x="2743200" y="204699"/>
                  <a:pt x="2743200" y="457209"/>
                </a:cubicBezTo>
                <a:lnTo>
                  <a:pt x="2743200" y="1828800"/>
                </a:lnTo>
                <a:lnTo>
                  <a:pt x="0" y="1828800"/>
                </a:lnTo>
                <a:lnTo>
                  <a:pt x="0" y="457209"/>
                </a:lnTo>
                <a:cubicBezTo>
                  <a:pt x="0" y="204699"/>
                  <a:pt x="204699" y="0"/>
                  <a:pt x="457209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38" descr="45 Young Repair Man Fixing A Machine In Factory Stock Photos, Pictures &amp;amp;  Royalty-Free Images - iStock">
            <a:extLst>
              <a:ext uri="{FF2B5EF4-FFF2-40B4-BE49-F238E27FC236}">
                <a16:creationId xmlns:a16="http://schemas.microsoft.com/office/drawing/2014/main" id="{E70A7ED0-7226-FB4D-8FFC-20945776C4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296" y="2404792"/>
            <a:ext cx="2743200" cy="1828800"/>
          </a:xfrm>
          <a:custGeom>
            <a:avLst/>
            <a:gdLst>
              <a:gd name="connsiteX0" fmla="*/ 457209 w 2743200"/>
              <a:gd name="connsiteY0" fmla="*/ 0 h 1828800"/>
              <a:gd name="connsiteX1" fmla="*/ 2285991 w 2743200"/>
              <a:gd name="connsiteY1" fmla="*/ 0 h 1828800"/>
              <a:gd name="connsiteX2" fmla="*/ 2743200 w 2743200"/>
              <a:gd name="connsiteY2" fmla="*/ 457209 h 1828800"/>
              <a:gd name="connsiteX3" fmla="*/ 2743200 w 2743200"/>
              <a:gd name="connsiteY3" fmla="*/ 1828800 h 1828800"/>
              <a:gd name="connsiteX4" fmla="*/ 0 w 2743200"/>
              <a:gd name="connsiteY4" fmla="*/ 1828800 h 1828800"/>
              <a:gd name="connsiteX5" fmla="*/ 0 w 2743200"/>
              <a:gd name="connsiteY5" fmla="*/ 457209 h 1828800"/>
              <a:gd name="connsiteX6" fmla="*/ 457209 w 2743200"/>
              <a:gd name="connsiteY6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43200" h="1828800">
                <a:moveTo>
                  <a:pt x="457209" y="0"/>
                </a:moveTo>
                <a:lnTo>
                  <a:pt x="2285991" y="0"/>
                </a:lnTo>
                <a:cubicBezTo>
                  <a:pt x="2538501" y="0"/>
                  <a:pt x="2743200" y="204699"/>
                  <a:pt x="2743200" y="457209"/>
                </a:cubicBezTo>
                <a:lnTo>
                  <a:pt x="2743200" y="1828800"/>
                </a:lnTo>
                <a:lnTo>
                  <a:pt x="0" y="1828800"/>
                </a:lnTo>
                <a:lnTo>
                  <a:pt x="0" y="457209"/>
                </a:lnTo>
                <a:cubicBezTo>
                  <a:pt x="0" y="204699"/>
                  <a:pt x="204699" y="0"/>
                  <a:pt x="457209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42" descr="4 Sewing Stitches Used in Manufacturing and Their Benefits">
            <a:extLst>
              <a:ext uri="{FF2B5EF4-FFF2-40B4-BE49-F238E27FC236}">
                <a16:creationId xmlns:a16="http://schemas.microsoft.com/office/drawing/2014/main" id="{16FBA2D6-9577-2244-84DE-CCA8DDFD4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63" r="8163"/>
          <a:stretch>
            <a:fillRect/>
          </a:stretch>
        </p:blipFill>
        <p:spPr bwMode="auto">
          <a:xfrm>
            <a:off x="8101504" y="2404792"/>
            <a:ext cx="2743200" cy="1828800"/>
          </a:xfrm>
          <a:custGeom>
            <a:avLst/>
            <a:gdLst>
              <a:gd name="connsiteX0" fmla="*/ 457209 w 2743200"/>
              <a:gd name="connsiteY0" fmla="*/ 0 h 1828800"/>
              <a:gd name="connsiteX1" fmla="*/ 2285991 w 2743200"/>
              <a:gd name="connsiteY1" fmla="*/ 0 h 1828800"/>
              <a:gd name="connsiteX2" fmla="*/ 2743200 w 2743200"/>
              <a:gd name="connsiteY2" fmla="*/ 457209 h 1828800"/>
              <a:gd name="connsiteX3" fmla="*/ 2743200 w 2743200"/>
              <a:gd name="connsiteY3" fmla="*/ 1828800 h 1828800"/>
              <a:gd name="connsiteX4" fmla="*/ 0 w 2743200"/>
              <a:gd name="connsiteY4" fmla="*/ 1828800 h 1828800"/>
              <a:gd name="connsiteX5" fmla="*/ 0 w 2743200"/>
              <a:gd name="connsiteY5" fmla="*/ 457209 h 1828800"/>
              <a:gd name="connsiteX6" fmla="*/ 457209 w 2743200"/>
              <a:gd name="connsiteY6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43200" h="1828800">
                <a:moveTo>
                  <a:pt x="457209" y="0"/>
                </a:moveTo>
                <a:lnTo>
                  <a:pt x="2285991" y="0"/>
                </a:lnTo>
                <a:cubicBezTo>
                  <a:pt x="2538501" y="0"/>
                  <a:pt x="2743200" y="204699"/>
                  <a:pt x="2743200" y="457209"/>
                </a:cubicBezTo>
                <a:lnTo>
                  <a:pt x="2743200" y="1828800"/>
                </a:lnTo>
                <a:lnTo>
                  <a:pt x="0" y="1828800"/>
                </a:lnTo>
                <a:lnTo>
                  <a:pt x="0" y="457209"/>
                </a:lnTo>
                <a:cubicBezTo>
                  <a:pt x="0" y="204699"/>
                  <a:pt x="204699" y="0"/>
                  <a:pt x="457209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D368EFA-F7B2-6945-A37C-C5B8D093836C}"/>
              </a:ext>
            </a:extLst>
          </p:cNvPr>
          <p:cNvCxnSpPr/>
          <p:nvPr/>
        </p:nvCxnSpPr>
        <p:spPr>
          <a:xfrm flipV="1">
            <a:off x="1610139" y="4599106"/>
            <a:ext cx="715617" cy="1093305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47B9C23-44B1-5B4F-B2E8-33FB9BEFB735}"/>
              </a:ext>
            </a:extLst>
          </p:cNvPr>
          <p:cNvCxnSpPr>
            <a:cxnSpLocks/>
          </p:cNvCxnSpPr>
          <p:nvPr/>
        </p:nvCxnSpPr>
        <p:spPr>
          <a:xfrm flipH="1" flipV="1">
            <a:off x="3293164" y="4599105"/>
            <a:ext cx="715617" cy="1093305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66440973-BD22-B14A-B639-E64C1935B388}"/>
              </a:ext>
            </a:extLst>
          </p:cNvPr>
          <p:cNvSpPr txBox="1"/>
          <p:nvPr/>
        </p:nvSpPr>
        <p:spPr>
          <a:xfrm>
            <a:off x="481046" y="5732528"/>
            <a:ext cx="22621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Subject Pronoun</a:t>
            </a:r>
          </a:p>
          <a:p>
            <a:r>
              <a:rPr lang="en-US" dirty="0"/>
              <a:t>The person/thing who performs the action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BDDEE65-A5AD-ED46-A19F-C2F11940724D}"/>
              </a:ext>
            </a:extLst>
          </p:cNvPr>
          <p:cNvSpPr txBox="1"/>
          <p:nvPr/>
        </p:nvSpPr>
        <p:spPr>
          <a:xfrm>
            <a:off x="3293163" y="5732528"/>
            <a:ext cx="25808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Object Pronoun</a:t>
            </a:r>
          </a:p>
          <a:p>
            <a:r>
              <a:rPr lang="en-US" dirty="0"/>
              <a:t>The person/thing the action is performed upon</a:t>
            </a:r>
          </a:p>
        </p:txBody>
      </p:sp>
    </p:spTree>
    <p:extLst>
      <p:ext uri="{BB962C8B-B14F-4D97-AF65-F5344CB8AC3E}">
        <p14:creationId xmlns:p14="http://schemas.microsoft.com/office/powerpoint/2010/main" val="42865084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5A0D1-169A-084A-A169-2D56A4126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Subject, Object, Verb</a:t>
            </a:r>
            <a:br>
              <a:rPr lang="en-US" dirty="0"/>
            </a:br>
            <a:r>
              <a:rPr lang="en-US" sz="2000" dirty="0"/>
              <a:t>	</a:t>
            </a:r>
            <a:r>
              <a:rPr lang="en-US" sz="2000" dirty="0" err="1"/>
              <a:t>Sujeto</a:t>
            </a:r>
            <a:r>
              <a:rPr lang="en-US" sz="2000" dirty="0"/>
              <a:t>, </a:t>
            </a:r>
            <a:r>
              <a:rPr lang="en-US" sz="2000" dirty="0" err="1"/>
              <a:t>objeto</a:t>
            </a:r>
            <a:r>
              <a:rPr lang="en-US" sz="2000" dirty="0"/>
              <a:t>, verbo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34D1A-13F5-424B-BB13-45BE29EFF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27724"/>
          </a:xfrm>
        </p:spPr>
        <p:txBody>
          <a:bodyPr/>
          <a:lstStyle/>
          <a:p>
            <a:r>
              <a:rPr lang="en-US" dirty="0"/>
              <a:t>Both Spanish and English are SVO languages</a:t>
            </a:r>
          </a:p>
          <a:p>
            <a:r>
              <a:rPr lang="en-US" dirty="0"/>
              <a:t>The Subject is usually first</a:t>
            </a:r>
          </a:p>
          <a:p>
            <a:pPr lvl="1"/>
            <a:r>
              <a:rPr lang="en-US" dirty="0"/>
              <a:t>The Subject is the person or thing that performs the action or is the focus of the sentence</a:t>
            </a:r>
          </a:p>
          <a:p>
            <a:r>
              <a:rPr lang="en-US" dirty="0"/>
              <a:t>The Verb is usually second</a:t>
            </a:r>
          </a:p>
          <a:p>
            <a:pPr lvl="1"/>
            <a:r>
              <a:rPr lang="en-US" dirty="0"/>
              <a:t>The Verb is the action that is performed or it is a linking-verb, like </a:t>
            </a:r>
            <a:r>
              <a:rPr lang="en-US" u="sng" dirty="0"/>
              <a:t>to be</a:t>
            </a:r>
          </a:p>
          <a:p>
            <a:r>
              <a:rPr lang="en-US" dirty="0"/>
              <a:t>The Object is usually last, but may not always exist</a:t>
            </a:r>
          </a:p>
          <a:p>
            <a:pPr lvl="1"/>
            <a:r>
              <a:rPr lang="en-US" dirty="0"/>
              <a:t>The Object receives the action</a:t>
            </a:r>
          </a:p>
          <a:p>
            <a:r>
              <a:rPr lang="en-US" dirty="0"/>
              <a:t>The girl hit the baseball.</a:t>
            </a:r>
          </a:p>
        </p:txBody>
      </p:sp>
    </p:spTree>
    <p:extLst>
      <p:ext uri="{BB962C8B-B14F-4D97-AF65-F5344CB8AC3E}">
        <p14:creationId xmlns:p14="http://schemas.microsoft.com/office/powerpoint/2010/main" val="390971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5A0D1-169A-084A-A169-2D56A4126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Subject, Object, Verb</a:t>
            </a:r>
            <a:br>
              <a:rPr lang="en-US" dirty="0"/>
            </a:br>
            <a:r>
              <a:rPr lang="en-US" sz="2000" dirty="0"/>
              <a:t>	</a:t>
            </a:r>
            <a:r>
              <a:rPr lang="en-US" sz="2000" dirty="0" err="1"/>
              <a:t>Sujeto</a:t>
            </a:r>
            <a:r>
              <a:rPr lang="en-US" sz="2000" dirty="0"/>
              <a:t>, </a:t>
            </a:r>
            <a:r>
              <a:rPr lang="en-US" sz="2000" dirty="0" err="1"/>
              <a:t>objeto</a:t>
            </a:r>
            <a:r>
              <a:rPr lang="en-US" sz="2000" dirty="0"/>
              <a:t>, verbo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34D1A-13F5-424B-BB13-45BE29EFF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27724"/>
          </a:xfrm>
        </p:spPr>
        <p:txBody>
          <a:bodyPr/>
          <a:lstStyle/>
          <a:p>
            <a:r>
              <a:rPr lang="en-US" dirty="0"/>
              <a:t>Both Spanish and English are SVO languages</a:t>
            </a:r>
          </a:p>
          <a:p>
            <a:r>
              <a:rPr lang="en-US" dirty="0"/>
              <a:t>The Subject is usually first</a:t>
            </a:r>
          </a:p>
          <a:p>
            <a:pPr lvl="1"/>
            <a:r>
              <a:rPr lang="en-US" dirty="0"/>
              <a:t>The Subject is the person or thing that performs the action or is the focus of the sentence</a:t>
            </a:r>
          </a:p>
          <a:p>
            <a:r>
              <a:rPr lang="en-US" dirty="0"/>
              <a:t>The Verb is usually second</a:t>
            </a:r>
          </a:p>
          <a:p>
            <a:pPr lvl="1"/>
            <a:r>
              <a:rPr lang="en-US" dirty="0"/>
              <a:t>The Verb is the action that is performed or it is a linking-verb, like </a:t>
            </a:r>
            <a:r>
              <a:rPr lang="en-US" u="sng" dirty="0"/>
              <a:t>to be</a:t>
            </a:r>
          </a:p>
          <a:p>
            <a:r>
              <a:rPr lang="en-US" dirty="0"/>
              <a:t>The Object is usually last, but may not always exist</a:t>
            </a:r>
          </a:p>
          <a:p>
            <a:pPr lvl="1"/>
            <a:r>
              <a:rPr lang="en-US" dirty="0"/>
              <a:t>The Object receives the action</a:t>
            </a:r>
          </a:p>
          <a:p>
            <a:r>
              <a:rPr lang="en-US" dirty="0"/>
              <a:t>The girl </a:t>
            </a:r>
            <a:r>
              <a:rPr lang="en-US" dirty="0">
                <a:solidFill>
                  <a:srgbClr val="FF0000"/>
                </a:solidFill>
              </a:rPr>
              <a:t>hit</a:t>
            </a:r>
            <a:r>
              <a:rPr lang="en-US" dirty="0"/>
              <a:t> the baseball.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9903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5A0D1-169A-084A-A169-2D56A4126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Subject, Object, Verb</a:t>
            </a:r>
            <a:br>
              <a:rPr lang="en-US" dirty="0"/>
            </a:br>
            <a:r>
              <a:rPr lang="en-US" sz="2000" dirty="0"/>
              <a:t>	</a:t>
            </a:r>
            <a:r>
              <a:rPr lang="en-US" sz="2000" dirty="0" err="1"/>
              <a:t>Sujeto</a:t>
            </a:r>
            <a:r>
              <a:rPr lang="en-US" sz="2000" dirty="0"/>
              <a:t>, </a:t>
            </a:r>
            <a:r>
              <a:rPr lang="en-US" sz="2000" dirty="0" err="1"/>
              <a:t>objeto</a:t>
            </a:r>
            <a:r>
              <a:rPr lang="en-US" sz="2000" dirty="0"/>
              <a:t>, verbo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34D1A-13F5-424B-BB13-45BE29EFF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27724"/>
          </a:xfrm>
        </p:spPr>
        <p:txBody>
          <a:bodyPr/>
          <a:lstStyle/>
          <a:p>
            <a:r>
              <a:rPr lang="en-US" dirty="0"/>
              <a:t>Both Spanish and English are SVO languages</a:t>
            </a:r>
          </a:p>
          <a:p>
            <a:r>
              <a:rPr lang="en-US" dirty="0"/>
              <a:t>The Subject is usually first</a:t>
            </a:r>
          </a:p>
          <a:p>
            <a:pPr lvl="1"/>
            <a:r>
              <a:rPr lang="en-US" dirty="0"/>
              <a:t>The Subject is the person or thing that performs the action or is the focus of the sentence</a:t>
            </a:r>
          </a:p>
          <a:p>
            <a:r>
              <a:rPr lang="en-US" dirty="0"/>
              <a:t>The Verb is usually second</a:t>
            </a:r>
          </a:p>
          <a:p>
            <a:pPr lvl="1"/>
            <a:r>
              <a:rPr lang="en-US" dirty="0"/>
              <a:t>The Verb is the action that is performed or it is a linking-verb, like </a:t>
            </a:r>
            <a:r>
              <a:rPr lang="en-US" u="sng" dirty="0"/>
              <a:t>to be</a:t>
            </a:r>
          </a:p>
          <a:p>
            <a:r>
              <a:rPr lang="en-US" dirty="0"/>
              <a:t>The Object is usually last, but may not always exist</a:t>
            </a:r>
          </a:p>
          <a:p>
            <a:pPr lvl="1"/>
            <a:r>
              <a:rPr lang="en-US" dirty="0"/>
              <a:t>The Object receives the action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The girl </a:t>
            </a:r>
            <a:r>
              <a:rPr lang="en-US" dirty="0">
                <a:solidFill>
                  <a:srgbClr val="FF0000"/>
                </a:solidFill>
              </a:rPr>
              <a:t>hit</a:t>
            </a:r>
            <a:r>
              <a:rPr lang="en-US" dirty="0"/>
              <a:t> the baseball.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3743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5A0D1-169A-084A-A169-2D56A4126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Subject, Object, Verb</a:t>
            </a:r>
            <a:br>
              <a:rPr lang="en-US" dirty="0"/>
            </a:br>
            <a:r>
              <a:rPr lang="en-US" sz="2000" dirty="0"/>
              <a:t>	</a:t>
            </a:r>
            <a:r>
              <a:rPr lang="en-US" sz="2000" dirty="0" err="1"/>
              <a:t>Sujeto</a:t>
            </a:r>
            <a:r>
              <a:rPr lang="en-US" sz="2000" dirty="0"/>
              <a:t>, </a:t>
            </a:r>
            <a:r>
              <a:rPr lang="en-US" sz="2000" dirty="0" err="1"/>
              <a:t>objeto</a:t>
            </a:r>
            <a:r>
              <a:rPr lang="en-US" sz="2000" dirty="0"/>
              <a:t>, verbo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34D1A-13F5-424B-BB13-45BE29EFF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27724"/>
          </a:xfrm>
        </p:spPr>
        <p:txBody>
          <a:bodyPr/>
          <a:lstStyle/>
          <a:p>
            <a:r>
              <a:rPr lang="en-US" dirty="0"/>
              <a:t>Both Spanish and English are SVO languages</a:t>
            </a:r>
          </a:p>
          <a:p>
            <a:r>
              <a:rPr lang="en-US" dirty="0"/>
              <a:t>The Subject is usually first</a:t>
            </a:r>
          </a:p>
          <a:p>
            <a:pPr lvl="1"/>
            <a:r>
              <a:rPr lang="en-US" dirty="0"/>
              <a:t>The Subject is the person or thing that performs the action or is the focus of the sentence</a:t>
            </a:r>
          </a:p>
          <a:p>
            <a:r>
              <a:rPr lang="en-US" dirty="0"/>
              <a:t>The Verb is usually second</a:t>
            </a:r>
          </a:p>
          <a:p>
            <a:pPr lvl="1"/>
            <a:r>
              <a:rPr lang="en-US" dirty="0"/>
              <a:t>The Verb is the action that is performed or it is a linking-verb, like </a:t>
            </a:r>
            <a:r>
              <a:rPr lang="en-US" u="sng" dirty="0"/>
              <a:t>to be</a:t>
            </a:r>
          </a:p>
          <a:p>
            <a:r>
              <a:rPr lang="en-US" dirty="0"/>
              <a:t>The Object is usually last, but may not always exist</a:t>
            </a:r>
          </a:p>
          <a:p>
            <a:pPr lvl="1"/>
            <a:r>
              <a:rPr lang="en-US" dirty="0"/>
              <a:t>The Object receives the action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The girl </a:t>
            </a:r>
            <a:r>
              <a:rPr lang="en-US" dirty="0">
                <a:solidFill>
                  <a:srgbClr val="FF0000"/>
                </a:solidFill>
              </a:rPr>
              <a:t>hit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the baseball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130372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5A0D1-169A-084A-A169-2D56A4126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Subject, Object, Verb</a:t>
            </a:r>
            <a:br>
              <a:rPr lang="en-US" dirty="0"/>
            </a:br>
            <a:r>
              <a:rPr lang="en-US" sz="2000" dirty="0"/>
              <a:t>	</a:t>
            </a:r>
            <a:r>
              <a:rPr lang="en-US" sz="2000" dirty="0" err="1"/>
              <a:t>Sujeto</a:t>
            </a:r>
            <a:r>
              <a:rPr lang="en-US" sz="2000" dirty="0"/>
              <a:t>, </a:t>
            </a:r>
            <a:r>
              <a:rPr lang="en-US" sz="2000" dirty="0" err="1"/>
              <a:t>objeto</a:t>
            </a:r>
            <a:r>
              <a:rPr lang="en-US" sz="2000" dirty="0"/>
              <a:t>, verbo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34D1A-13F5-424B-BB13-45BE29EFF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27724"/>
          </a:xfrm>
        </p:spPr>
        <p:txBody>
          <a:bodyPr/>
          <a:lstStyle/>
          <a:p>
            <a:r>
              <a:rPr lang="en-US" dirty="0"/>
              <a:t>Both Spanish and English are SVO languages</a:t>
            </a:r>
          </a:p>
          <a:p>
            <a:r>
              <a:rPr lang="en-US" dirty="0"/>
              <a:t>The Subject is usually first</a:t>
            </a:r>
          </a:p>
          <a:p>
            <a:pPr lvl="1"/>
            <a:r>
              <a:rPr lang="en-US" dirty="0"/>
              <a:t>The Subject is the person or thing that performs the action or is the focus of the sentence</a:t>
            </a:r>
          </a:p>
          <a:p>
            <a:r>
              <a:rPr lang="en-US" dirty="0"/>
              <a:t>The Verb is usually second</a:t>
            </a:r>
          </a:p>
          <a:p>
            <a:pPr lvl="1"/>
            <a:r>
              <a:rPr lang="en-US" dirty="0"/>
              <a:t>The Verb is the action that is performed or it is a linking-verb, like </a:t>
            </a:r>
            <a:r>
              <a:rPr lang="en-US" u="sng" dirty="0"/>
              <a:t>to be</a:t>
            </a:r>
          </a:p>
          <a:p>
            <a:r>
              <a:rPr lang="en-US" dirty="0"/>
              <a:t>The Object is usually last, but may not always exist</a:t>
            </a:r>
          </a:p>
          <a:p>
            <a:pPr lvl="1"/>
            <a:r>
              <a:rPr lang="en-US" dirty="0"/>
              <a:t>The Object receives the action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The girl </a:t>
            </a:r>
            <a:r>
              <a:rPr lang="en-US" dirty="0">
                <a:solidFill>
                  <a:srgbClr val="FF0000"/>
                </a:solidFill>
              </a:rPr>
              <a:t>hit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the baseball</a:t>
            </a:r>
            <a:r>
              <a:rPr lang="en-US" dirty="0"/>
              <a:t>.</a:t>
            </a:r>
          </a:p>
          <a:p>
            <a:r>
              <a:rPr lang="en-US" dirty="0"/>
              <a:t>The girl is very smart.</a:t>
            </a:r>
          </a:p>
        </p:txBody>
      </p:sp>
    </p:spTree>
    <p:extLst>
      <p:ext uri="{BB962C8B-B14F-4D97-AF65-F5344CB8AC3E}">
        <p14:creationId xmlns:p14="http://schemas.microsoft.com/office/powerpoint/2010/main" val="16911506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5A0D1-169A-084A-A169-2D56A4126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Subject, Object, Verb</a:t>
            </a:r>
            <a:br>
              <a:rPr lang="en-US" dirty="0"/>
            </a:br>
            <a:r>
              <a:rPr lang="en-US" sz="2000" dirty="0"/>
              <a:t>	</a:t>
            </a:r>
            <a:r>
              <a:rPr lang="en-US" sz="2000" dirty="0" err="1"/>
              <a:t>Sujeto</a:t>
            </a:r>
            <a:r>
              <a:rPr lang="en-US" sz="2000" dirty="0"/>
              <a:t>, </a:t>
            </a:r>
            <a:r>
              <a:rPr lang="en-US" sz="2000" dirty="0" err="1"/>
              <a:t>objeto</a:t>
            </a:r>
            <a:r>
              <a:rPr lang="en-US" sz="2000" dirty="0"/>
              <a:t>, verbo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34D1A-13F5-424B-BB13-45BE29EFF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27724"/>
          </a:xfrm>
        </p:spPr>
        <p:txBody>
          <a:bodyPr/>
          <a:lstStyle/>
          <a:p>
            <a:r>
              <a:rPr lang="en-US" dirty="0"/>
              <a:t>Both Spanish and English are SVO languages</a:t>
            </a:r>
          </a:p>
          <a:p>
            <a:r>
              <a:rPr lang="en-US" dirty="0"/>
              <a:t>The Subject is usually first</a:t>
            </a:r>
          </a:p>
          <a:p>
            <a:pPr lvl="1"/>
            <a:r>
              <a:rPr lang="en-US" dirty="0"/>
              <a:t>The Subject is the person or thing that performs the action or is the focus of the sentence</a:t>
            </a:r>
          </a:p>
          <a:p>
            <a:r>
              <a:rPr lang="en-US" dirty="0"/>
              <a:t>The Verb is usually second</a:t>
            </a:r>
          </a:p>
          <a:p>
            <a:pPr lvl="1"/>
            <a:r>
              <a:rPr lang="en-US" dirty="0"/>
              <a:t>The Verb is the action that is performed or it is a linking-verb, like </a:t>
            </a:r>
            <a:r>
              <a:rPr lang="en-US" u="sng" dirty="0"/>
              <a:t>to be</a:t>
            </a:r>
          </a:p>
          <a:p>
            <a:r>
              <a:rPr lang="en-US" dirty="0"/>
              <a:t>The Object is usually last, but may not always exist</a:t>
            </a:r>
          </a:p>
          <a:p>
            <a:pPr lvl="1"/>
            <a:r>
              <a:rPr lang="en-US" dirty="0"/>
              <a:t>The Object receives the action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The girl </a:t>
            </a:r>
            <a:r>
              <a:rPr lang="en-US" dirty="0">
                <a:solidFill>
                  <a:srgbClr val="FF0000"/>
                </a:solidFill>
              </a:rPr>
              <a:t>hit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the baseball</a:t>
            </a:r>
            <a:r>
              <a:rPr lang="en-US" dirty="0"/>
              <a:t>.</a:t>
            </a:r>
          </a:p>
          <a:p>
            <a:r>
              <a:rPr lang="en-US" dirty="0"/>
              <a:t>The girl </a:t>
            </a:r>
            <a:r>
              <a:rPr lang="en-US" dirty="0">
                <a:solidFill>
                  <a:srgbClr val="FF0000"/>
                </a:solidFill>
              </a:rPr>
              <a:t>is</a:t>
            </a:r>
            <a:r>
              <a:rPr lang="en-US" dirty="0"/>
              <a:t> very smart.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90888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5A0D1-169A-084A-A169-2D56A4126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Subject, Object, Verb</a:t>
            </a:r>
            <a:br>
              <a:rPr lang="en-US" dirty="0"/>
            </a:br>
            <a:r>
              <a:rPr lang="en-US" sz="2000" dirty="0"/>
              <a:t>	</a:t>
            </a:r>
            <a:r>
              <a:rPr lang="en-US" sz="2000" dirty="0" err="1"/>
              <a:t>Sujeto</a:t>
            </a:r>
            <a:r>
              <a:rPr lang="en-US" sz="2000" dirty="0"/>
              <a:t>, </a:t>
            </a:r>
            <a:r>
              <a:rPr lang="en-US" sz="2000" dirty="0" err="1"/>
              <a:t>objeto</a:t>
            </a:r>
            <a:r>
              <a:rPr lang="en-US" sz="2000" dirty="0"/>
              <a:t>, verbo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34D1A-13F5-424B-BB13-45BE29EFF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27724"/>
          </a:xfrm>
        </p:spPr>
        <p:txBody>
          <a:bodyPr/>
          <a:lstStyle/>
          <a:p>
            <a:r>
              <a:rPr lang="en-US" dirty="0"/>
              <a:t>Both Spanish and English are SVO languages</a:t>
            </a:r>
          </a:p>
          <a:p>
            <a:r>
              <a:rPr lang="en-US" dirty="0"/>
              <a:t>The Subject is usually first</a:t>
            </a:r>
          </a:p>
          <a:p>
            <a:pPr lvl="1"/>
            <a:r>
              <a:rPr lang="en-US" dirty="0"/>
              <a:t>The Subject is the person or thing that performs the action or is the focus of the sentence</a:t>
            </a:r>
          </a:p>
          <a:p>
            <a:r>
              <a:rPr lang="en-US" dirty="0"/>
              <a:t>The Verb is usually second</a:t>
            </a:r>
          </a:p>
          <a:p>
            <a:pPr lvl="1"/>
            <a:r>
              <a:rPr lang="en-US" dirty="0"/>
              <a:t>The Verb is the action that is performed or it is a linking-verb, like </a:t>
            </a:r>
            <a:r>
              <a:rPr lang="en-US" u="sng" dirty="0"/>
              <a:t>to be</a:t>
            </a:r>
          </a:p>
          <a:p>
            <a:r>
              <a:rPr lang="en-US" dirty="0"/>
              <a:t>The Object is usually last, but may not always exist</a:t>
            </a:r>
          </a:p>
          <a:p>
            <a:pPr lvl="1"/>
            <a:r>
              <a:rPr lang="en-US" dirty="0"/>
              <a:t>The Object receives the action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The girl </a:t>
            </a:r>
            <a:r>
              <a:rPr lang="en-US" dirty="0">
                <a:solidFill>
                  <a:srgbClr val="FF0000"/>
                </a:solidFill>
              </a:rPr>
              <a:t>hit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the baseball</a:t>
            </a:r>
            <a:r>
              <a:rPr lang="en-US" dirty="0"/>
              <a:t>.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The girl </a:t>
            </a:r>
            <a:r>
              <a:rPr lang="en-US" dirty="0">
                <a:solidFill>
                  <a:srgbClr val="FF0000"/>
                </a:solidFill>
              </a:rPr>
              <a:t>is</a:t>
            </a:r>
            <a:r>
              <a:rPr lang="en-US" dirty="0"/>
              <a:t> very smart.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4647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5A0D1-169A-084A-A169-2D56A4126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Subject, Object, Verb</a:t>
            </a:r>
            <a:br>
              <a:rPr lang="en-US" dirty="0"/>
            </a:br>
            <a:r>
              <a:rPr lang="en-US" sz="2000" dirty="0"/>
              <a:t>	</a:t>
            </a:r>
            <a:r>
              <a:rPr lang="en-US" sz="2000" dirty="0" err="1"/>
              <a:t>Sujeto</a:t>
            </a:r>
            <a:r>
              <a:rPr lang="en-US" sz="2000" dirty="0"/>
              <a:t>, </a:t>
            </a:r>
            <a:r>
              <a:rPr lang="en-US" sz="2000" dirty="0" err="1"/>
              <a:t>objeto</a:t>
            </a:r>
            <a:r>
              <a:rPr lang="en-US" sz="2000" dirty="0"/>
              <a:t>, verbo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34D1A-13F5-424B-BB13-45BE29EFF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27724"/>
          </a:xfrm>
        </p:spPr>
        <p:txBody>
          <a:bodyPr/>
          <a:lstStyle/>
          <a:p>
            <a:r>
              <a:rPr lang="en-US" dirty="0"/>
              <a:t>Both Spanish and English are SVO languages</a:t>
            </a:r>
          </a:p>
          <a:p>
            <a:r>
              <a:rPr lang="en-US" dirty="0"/>
              <a:t>The Subject is usually first</a:t>
            </a:r>
          </a:p>
          <a:p>
            <a:pPr lvl="1"/>
            <a:r>
              <a:rPr lang="en-US" dirty="0"/>
              <a:t>The Subject is the person or thing that performs the action or is the focus of the sentence</a:t>
            </a:r>
          </a:p>
          <a:p>
            <a:r>
              <a:rPr lang="en-US" dirty="0"/>
              <a:t>The Verb is usually second</a:t>
            </a:r>
          </a:p>
          <a:p>
            <a:pPr lvl="1"/>
            <a:r>
              <a:rPr lang="en-US" dirty="0"/>
              <a:t>The Verb is the action that is performed or it is a linking-verb, like </a:t>
            </a:r>
            <a:r>
              <a:rPr lang="en-US" u="sng" dirty="0"/>
              <a:t>to be</a:t>
            </a:r>
          </a:p>
          <a:p>
            <a:r>
              <a:rPr lang="en-US" dirty="0"/>
              <a:t>The Object is usually last, but may not always exist</a:t>
            </a:r>
          </a:p>
          <a:p>
            <a:pPr lvl="1"/>
            <a:r>
              <a:rPr lang="en-US" dirty="0"/>
              <a:t>The Object receives the action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The girl </a:t>
            </a:r>
            <a:r>
              <a:rPr lang="en-US" dirty="0">
                <a:solidFill>
                  <a:srgbClr val="FF0000"/>
                </a:solidFill>
              </a:rPr>
              <a:t>hit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the baseball</a:t>
            </a:r>
            <a:r>
              <a:rPr lang="en-US" dirty="0"/>
              <a:t>.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The girl </a:t>
            </a:r>
            <a:r>
              <a:rPr lang="en-US" dirty="0">
                <a:solidFill>
                  <a:srgbClr val="FF0000"/>
                </a:solidFill>
              </a:rPr>
              <a:t>is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very smart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7887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356B2-0FB5-A445-B10E-AA4A2EA50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To Be</a:t>
            </a:r>
            <a:r>
              <a:rPr lang="en-US" i="1" dirty="0"/>
              <a:t> </a:t>
            </a:r>
            <a:r>
              <a:rPr lang="en-US" dirty="0"/>
              <a:t>– </a:t>
            </a:r>
            <a:r>
              <a:rPr lang="en-US" i="1" u="sng" dirty="0"/>
              <a:t>Ser</a:t>
            </a:r>
            <a:r>
              <a:rPr lang="en-US" i="1" dirty="0"/>
              <a:t> </a:t>
            </a:r>
            <a:r>
              <a:rPr lang="en-US" dirty="0"/>
              <a:t>and</a:t>
            </a:r>
            <a:r>
              <a:rPr lang="en-US" i="1" dirty="0"/>
              <a:t> </a:t>
            </a:r>
            <a:r>
              <a:rPr lang="en-US" i="1" u="sng" dirty="0" err="1"/>
              <a:t>Estar</a:t>
            </a:r>
            <a:r>
              <a:rPr lang="en-US" i="1" dirty="0"/>
              <a:t> </a:t>
            </a:r>
            <a:r>
              <a:rPr lang="en-US" dirty="0"/>
              <a:t>Together</a:t>
            </a:r>
            <a:endParaRPr lang="en-US" i="1" dirty="0"/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8414B322-A48D-964A-BBA0-7A45CF638C89}"/>
              </a:ext>
            </a:extLst>
          </p:cNvPr>
          <p:cNvSpPr/>
          <p:nvPr/>
        </p:nvSpPr>
        <p:spPr>
          <a:xfrm>
            <a:off x="3873108" y="2062457"/>
            <a:ext cx="2022305" cy="456398"/>
          </a:xfrm>
          <a:custGeom>
            <a:avLst/>
            <a:gdLst>
              <a:gd name="connsiteX0" fmla="*/ 0 w 2015233"/>
              <a:gd name="connsiteY0" fmla="*/ 0 h 454802"/>
              <a:gd name="connsiteX1" fmla="*/ 1922959 w 2015233"/>
              <a:gd name="connsiteY1" fmla="*/ 0 h 454802"/>
              <a:gd name="connsiteX2" fmla="*/ 2007213 w 2015233"/>
              <a:gd name="connsiteY2" fmla="*/ 55847 h 454802"/>
              <a:gd name="connsiteX3" fmla="*/ 2014274 w 2015233"/>
              <a:gd name="connsiteY3" fmla="*/ 90818 h 454802"/>
              <a:gd name="connsiteX4" fmla="*/ 2015233 w 2015233"/>
              <a:gd name="connsiteY4" fmla="*/ 90818 h 454802"/>
              <a:gd name="connsiteX5" fmla="*/ 2015233 w 2015233"/>
              <a:gd name="connsiteY5" fmla="*/ 454802 h 454802"/>
              <a:gd name="connsiteX6" fmla="*/ 1922959 w 2015233"/>
              <a:gd name="connsiteY6" fmla="*/ 454802 h 454802"/>
              <a:gd name="connsiteX7" fmla="*/ 1 w 2015233"/>
              <a:gd name="connsiteY7" fmla="*/ 454802 h 454802"/>
              <a:gd name="connsiteX8" fmla="*/ 0 w 2015233"/>
              <a:gd name="connsiteY8" fmla="*/ 454802 h 454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15233" h="454802">
                <a:moveTo>
                  <a:pt x="0" y="0"/>
                </a:moveTo>
                <a:lnTo>
                  <a:pt x="1922959" y="0"/>
                </a:lnTo>
                <a:cubicBezTo>
                  <a:pt x="1960835" y="0"/>
                  <a:pt x="1993332" y="23028"/>
                  <a:pt x="2007213" y="55847"/>
                </a:cubicBezTo>
                <a:lnTo>
                  <a:pt x="2014274" y="90818"/>
                </a:lnTo>
                <a:lnTo>
                  <a:pt x="2015233" y="90818"/>
                </a:lnTo>
                <a:lnTo>
                  <a:pt x="2015233" y="454802"/>
                </a:lnTo>
                <a:lnTo>
                  <a:pt x="1922959" y="454802"/>
                </a:lnTo>
                <a:lnTo>
                  <a:pt x="1" y="454802"/>
                </a:lnTo>
                <a:lnTo>
                  <a:pt x="0" y="454802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1600" dirty="0" err="1"/>
              <a:t>nosotros</a:t>
            </a:r>
            <a:r>
              <a:rPr lang="en-US" sz="2000" dirty="0"/>
              <a:t> </a:t>
            </a:r>
            <a:r>
              <a:rPr lang="en-US" sz="2000" b="1" dirty="0" err="1"/>
              <a:t>somos</a:t>
            </a:r>
            <a:endParaRPr lang="en-US" sz="2000" b="1" dirty="0"/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9871CCBD-D6DD-F343-A9FC-E2166A6D8784}"/>
              </a:ext>
            </a:extLst>
          </p:cNvPr>
          <p:cNvSpPr/>
          <p:nvPr/>
        </p:nvSpPr>
        <p:spPr>
          <a:xfrm>
            <a:off x="1850228" y="2063192"/>
            <a:ext cx="2022304" cy="457022"/>
          </a:xfrm>
          <a:custGeom>
            <a:avLst/>
            <a:gdLst>
              <a:gd name="connsiteX0" fmla="*/ 92273 w 2015232"/>
              <a:gd name="connsiteY0" fmla="*/ 0 h 455424"/>
              <a:gd name="connsiteX1" fmla="*/ 95354 w 2015232"/>
              <a:gd name="connsiteY1" fmla="*/ 622 h 455424"/>
              <a:gd name="connsiteX2" fmla="*/ 2015232 w 2015232"/>
              <a:gd name="connsiteY2" fmla="*/ 622 h 455424"/>
              <a:gd name="connsiteX3" fmla="*/ 2015232 w 2015232"/>
              <a:gd name="connsiteY3" fmla="*/ 91440 h 455424"/>
              <a:gd name="connsiteX4" fmla="*/ 2015232 w 2015232"/>
              <a:gd name="connsiteY4" fmla="*/ 455424 h 455424"/>
              <a:gd name="connsiteX5" fmla="*/ 92273 w 2015232"/>
              <a:gd name="connsiteY5" fmla="*/ 455424 h 455424"/>
              <a:gd name="connsiteX6" fmla="*/ 0 w 2015232"/>
              <a:gd name="connsiteY6" fmla="*/ 455424 h 455424"/>
              <a:gd name="connsiteX7" fmla="*/ 0 w 2015232"/>
              <a:gd name="connsiteY7" fmla="*/ 91440 h 455424"/>
              <a:gd name="connsiteX8" fmla="*/ 833 w 2015232"/>
              <a:gd name="connsiteY8" fmla="*/ 91440 h 455424"/>
              <a:gd name="connsiteX9" fmla="*/ 92273 w 2015232"/>
              <a:gd name="connsiteY9" fmla="*/ 0 h 455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15232" h="455424">
                <a:moveTo>
                  <a:pt x="92273" y="0"/>
                </a:moveTo>
                <a:lnTo>
                  <a:pt x="95354" y="622"/>
                </a:lnTo>
                <a:lnTo>
                  <a:pt x="2015232" y="622"/>
                </a:lnTo>
                <a:lnTo>
                  <a:pt x="2015232" y="91440"/>
                </a:lnTo>
                <a:lnTo>
                  <a:pt x="2015232" y="455424"/>
                </a:lnTo>
                <a:lnTo>
                  <a:pt x="92273" y="455424"/>
                </a:lnTo>
                <a:lnTo>
                  <a:pt x="0" y="455424"/>
                </a:lnTo>
                <a:lnTo>
                  <a:pt x="0" y="91440"/>
                </a:lnTo>
                <a:lnTo>
                  <a:pt x="833" y="91440"/>
                </a:lnTo>
                <a:cubicBezTo>
                  <a:pt x="833" y="40939"/>
                  <a:pt x="41772" y="0"/>
                  <a:pt x="92273" y="0"/>
                </a:cubicBezTo>
                <a:close/>
              </a:path>
            </a:pathLst>
          </a:cu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1600" dirty="0" err="1"/>
              <a:t>yo</a:t>
            </a:r>
            <a:r>
              <a:rPr lang="en-US" sz="2000" dirty="0"/>
              <a:t> </a:t>
            </a:r>
            <a:r>
              <a:rPr lang="en-US" sz="2000" b="1" dirty="0"/>
              <a:t>soy</a:t>
            </a:r>
          </a:p>
        </p:txBody>
      </p:sp>
      <p:sp>
        <p:nvSpPr>
          <p:cNvPr id="32" name="Freeform 31">
            <a:extLst>
              <a:ext uri="{FF2B5EF4-FFF2-40B4-BE49-F238E27FC236}">
                <a16:creationId xmlns:a16="http://schemas.microsoft.com/office/drawing/2014/main" id="{B47D5D87-0BBA-F648-BEA6-8BD68615D7B9}"/>
              </a:ext>
            </a:extLst>
          </p:cNvPr>
          <p:cNvSpPr/>
          <p:nvPr/>
        </p:nvSpPr>
        <p:spPr>
          <a:xfrm>
            <a:off x="3871365" y="2978706"/>
            <a:ext cx="2022304" cy="456398"/>
          </a:xfrm>
          <a:custGeom>
            <a:avLst/>
            <a:gdLst>
              <a:gd name="connsiteX0" fmla="*/ 0 w 2015232"/>
              <a:gd name="connsiteY0" fmla="*/ 0 h 454802"/>
              <a:gd name="connsiteX1" fmla="*/ 1922959 w 2015232"/>
              <a:gd name="connsiteY1" fmla="*/ 0 h 454802"/>
              <a:gd name="connsiteX2" fmla="*/ 2015232 w 2015232"/>
              <a:gd name="connsiteY2" fmla="*/ 0 h 454802"/>
              <a:gd name="connsiteX3" fmla="*/ 2015232 w 2015232"/>
              <a:gd name="connsiteY3" fmla="*/ 363362 h 454802"/>
              <a:gd name="connsiteX4" fmla="*/ 2015232 w 2015232"/>
              <a:gd name="connsiteY4" fmla="*/ 363984 h 454802"/>
              <a:gd name="connsiteX5" fmla="*/ 2015106 w 2015232"/>
              <a:gd name="connsiteY5" fmla="*/ 363984 h 454802"/>
              <a:gd name="connsiteX6" fmla="*/ 2008046 w 2015232"/>
              <a:gd name="connsiteY6" fmla="*/ 398955 h 454802"/>
              <a:gd name="connsiteX7" fmla="*/ 1923792 w 2015232"/>
              <a:gd name="connsiteY7" fmla="*/ 454802 h 454802"/>
              <a:gd name="connsiteX8" fmla="*/ 1922959 w 2015232"/>
              <a:gd name="connsiteY8" fmla="*/ 454634 h 454802"/>
              <a:gd name="connsiteX9" fmla="*/ 1922959 w 2015232"/>
              <a:gd name="connsiteY9" fmla="*/ 454802 h 454802"/>
              <a:gd name="connsiteX10" fmla="*/ 0 w 2015232"/>
              <a:gd name="connsiteY10" fmla="*/ 454802 h 454802"/>
              <a:gd name="connsiteX11" fmla="*/ 0 w 2015232"/>
              <a:gd name="connsiteY11" fmla="*/ 363984 h 454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15232" h="454802">
                <a:moveTo>
                  <a:pt x="0" y="0"/>
                </a:moveTo>
                <a:lnTo>
                  <a:pt x="1922959" y="0"/>
                </a:lnTo>
                <a:lnTo>
                  <a:pt x="2015232" y="0"/>
                </a:lnTo>
                <a:lnTo>
                  <a:pt x="2015232" y="363362"/>
                </a:lnTo>
                <a:lnTo>
                  <a:pt x="2015232" y="363984"/>
                </a:lnTo>
                <a:lnTo>
                  <a:pt x="2015106" y="363984"/>
                </a:lnTo>
                <a:lnTo>
                  <a:pt x="2008046" y="398955"/>
                </a:lnTo>
                <a:cubicBezTo>
                  <a:pt x="1994165" y="431774"/>
                  <a:pt x="1961668" y="454802"/>
                  <a:pt x="1923792" y="454802"/>
                </a:cubicBezTo>
                <a:lnTo>
                  <a:pt x="1922959" y="454634"/>
                </a:lnTo>
                <a:lnTo>
                  <a:pt x="1922959" y="454802"/>
                </a:lnTo>
                <a:lnTo>
                  <a:pt x="0" y="454802"/>
                </a:lnTo>
                <a:lnTo>
                  <a:pt x="0" y="363984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1600" dirty="0" err="1"/>
              <a:t>ell@s</a:t>
            </a:r>
            <a:r>
              <a:rPr lang="en-US" sz="1600" dirty="0"/>
              <a:t>/</a:t>
            </a:r>
            <a:r>
              <a:rPr lang="en-US" sz="1600" dirty="0" err="1"/>
              <a:t>Uds</a:t>
            </a:r>
            <a:r>
              <a:rPr lang="en-US" sz="1600" dirty="0"/>
              <a:t>. </a:t>
            </a:r>
            <a:r>
              <a:rPr lang="en-US" sz="2000" b="1" dirty="0"/>
              <a:t>son</a:t>
            </a:r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0B8EC86A-4A30-1A4B-91E5-176863D87BDC}"/>
              </a:ext>
            </a:extLst>
          </p:cNvPr>
          <p:cNvSpPr/>
          <p:nvPr/>
        </p:nvSpPr>
        <p:spPr>
          <a:xfrm>
            <a:off x="1850228" y="2978706"/>
            <a:ext cx="2022304" cy="456398"/>
          </a:xfrm>
          <a:custGeom>
            <a:avLst/>
            <a:gdLst>
              <a:gd name="connsiteX0" fmla="*/ 0 w 2015232"/>
              <a:gd name="connsiteY0" fmla="*/ 0 h 454802"/>
              <a:gd name="connsiteX1" fmla="*/ 92273 w 2015232"/>
              <a:gd name="connsiteY1" fmla="*/ 0 h 454802"/>
              <a:gd name="connsiteX2" fmla="*/ 2015232 w 2015232"/>
              <a:gd name="connsiteY2" fmla="*/ 0 h 454802"/>
              <a:gd name="connsiteX3" fmla="*/ 2015232 w 2015232"/>
              <a:gd name="connsiteY3" fmla="*/ 363984 h 454802"/>
              <a:gd name="connsiteX4" fmla="*/ 2015232 w 2015232"/>
              <a:gd name="connsiteY4" fmla="*/ 454802 h 454802"/>
              <a:gd name="connsiteX5" fmla="*/ 92273 w 2015232"/>
              <a:gd name="connsiteY5" fmla="*/ 454802 h 454802"/>
              <a:gd name="connsiteX6" fmla="*/ 92273 w 2015232"/>
              <a:gd name="connsiteY6" fmla="*/ 454634 h 454802"/>
              <a:gd name="connsiteX7" fmla="*/ 91440 w 2015232"/>
              <a:gd name="connsiteY7" fmla="*/ 454802 h 454802"/>
              <a:gd name="connsiteX8" fmla="*/ 7186 w 2015232"/>
              <a:gd name="connsiteY8" fmla="*/ 398955 h 454802"/>
              <a:gd name="connsiteX9" fmla="*/ 125 w 2015232"/>
              <a:gd name="connsiteY9" fmla="*/ 363984 h 454802"/>
              <a:gd name="connsiteX10" fmla="*/ 0 w 2015232"/>
              <a:gd name="connsiteY10" fmla="*/ 363984 h 454802"/>
              <a:gd name="connsiteX11" fmla="*/ 0 w 2015232"/>
              <a:gd name="connsiteY11" fmla="*/ 363362 h 454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15232" h="454802">
                <a:moveTo>
                  <a:pt x="0" y="0"/>
                </a:moveTo>
                <a:lnTo>
                  <a:pt x="92273" y="0"/>
                </a:lnTo>
                <a:lnTo>
                  <a:pt x="2015232" y="0"/>
                </a:lnTo>
                <a:lnTo>
                  <a:pt x="2015232" y="363984"/>
                </a:lnTo>
                <a:lnTo>
                  <a:pt x="2015232" y="454802"/>
                </a:lnTo>
                <a:lnTo>
                  <a:pt x="92273" y="454802"/>
                </a:lnTo>
                <a:lnTo>
                  <a:pt x="92273" y="454634"/>
                </a:lnTo>
                <a:lnTo>
                  <a:pt x="91440" y="454802"/>
                </a:lnTo>
                <a:cubicBezTo>
                  <a:pt x="53564" y="454802"/>
                  <a:pt x="21067" y="431774"/>
                  <a:pt x="7186" y="398955"/>
                </a:cubicBezTo>
                <a:lnTo>
                  <a:pt x="125" y="363984"/>
                </a:lnTo>
                <a:lnTo>
                  <a:pt x="0" y="363984"/>
                </a:lnTo>
                <a:lnTo>
                  <a:pt x="0" y="363362"/>
                </a:lnTo>
                <a:close/>
              </a:path>
            </a:pathLst>
          </a:cu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1600" dirty="0" err="1"/>
              <a:t>él</a:t>
            </a:r>
            <a:r>
              <a:rPr lang="en-US" sz="1600" dirty="0"/>
              <a:t>/</a:t>
            </a:r>
            <a:r>
              <a:rPr lang="en-US" sz="1600" dirty="0" err="1"/>
              <a:t>ella</a:t>
            </a:r>
            <a:r>
              <a:rPr lang="en-US" sz="1600" dirty="0"/>
              <a:t>/</a:t>
            </a:r>
            <a:r>
              <a:rPr lang="en-US" sz="1600" dirty="0" err="1"/>
              <a:t>Ud</a:t>
            </a:r>
            <a:r>
              <a:rPr lang="en-US" sz="1600" dirty="0"/>
              <a:t>.</a:t>
            </a:r>
            <a:r>
              <a:rPr lang="en-US" sz="2000" dirty="0"/>
              <a:t> </a:t>
            </a:r>
            <a:r>
              <a:rPr lang="en-US" sz="2000" b="1" dirty="0"/>
              <a:t>es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197A1F6-CE5D-0845-95B5-C0EF4C2AAB05}"/>
              </a:ext>
            </a:extLst>
          </p:cNvPr>
          <p:cNvSpPr/>
          <p:nvPr/>
        </p:nvSpPr>
        <p:spPr>
          <a:xfrm>
            <a:off x="3867872" y="2519902"/>
            <a:ext cx="2025796" cy="45880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 </a:t>
            </a:r>
            <a:endParaRPr lang="en-US" sz="2000" b="1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ACE7834-B0C6-9047-8293-7ADB88BEAC41}"/>
              </a:ext>
            </a:extLst>
          </p:cNvPr>
          <p:cNvSpPr/>
          <p:nvPr/>
        </p:nvSpPr>
        <p:spPr>
          <a:xfrm>
            <a:off x="1850226" y="2519903"/>
            <a:ext cx="2021064" cy="45880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tú</a:t>
            </a:r>
            <a:r>
              <a:rPr lang="en-US" sz="2000" dirty="0"/>
              <a:t> </a:t>
            </a:r>
            <a:r>
              <a:rPr lang="en-US" sz="2000" b="1" dirty="0" err="1"/>
              <a:t>eres</a:t>
            </a:r>
            <a:r>
              <a:rPr lang="en-US" sz="2000" b="1" dirty="0"/>
              <a:t> </a:t>
            </a:r>
            <a:r>
              <a:rPr lang="en-US" sz="2000" dirty="0"/>
              <a:t>|</a:t>
            </a:r>
            <a:r>
              <a:rPr lang="en-US" sz="2000" b="1" dirty="0"/>
              <a:t> </a:t>
            </a:r>
            <a:r>
              <a:rPr lang="en-US" sz="1600" b="1" dirty="0" err="1"/>
              <a:t>vos</a:t>
            </a:r>
            <a:r>
              <a:rPr lang="en-US" sz="2000" b="1" dirty="0"/>
              <a:t> </a:t>
            </a:r>
            <a:r>
              <a:rPr lang="en-US" sz="2000" b="1" dirty="0" err="1"/>
              <a:t>sos</a:t>
            </a:r>
            <a:endParaRPr lang="en-US" sz="2000" b="1" dirty="0"/>
          </a:p>
        </p:txBody>
      </p:sp>
      <p:sp>
        <p:nvSpPr>
          <p:cNvPr id="51" name="Freeform 50">
            <a:extLst>
              <a:ext uri="{FF2B5EF4-FFF2-40B4-BE49-F238E27FC236}">
                <a16:creationId xmlns:a16="http://schemas.microsoft.com/office/drawing/2014/main" id="{AC859E6B-498E-1043-9EB5-54C03152A8FB}"/>
              </a:ext>
            </a:extLst>
          </p:cNvPr>
          <p:cNvSpPr/>
          <p:nvPr/>
        </p:nvSpPr>
        <p:spPr>
          <a:xfrm>
            <a:off x="8315343" y="2062457"/>
            <a:ext cx="2022305" cy="456398"/>
          </a:xfrm>
          <a:custGeom>
            <a:avLst/>
            <a:gdLst>
              <a:gd name="connsiteX0" fmla="*/ 0 w 2015233"/>
              <a:gd name="connsiteY0" fmla="*/ 0 h 454802"/>
              <a:gd name="connsiteX1" fmla="*/ 1922959 w 2015233"/>
              <a:gd name="connsiteY1" fmla="*/ 0 h 454802"/>
              <a:gd name="connsiteX2" fmla="*/ 2007213 w 2015233"/>
              <a:gd name="connsiteY2" fmla="*/ 55847 h 454802"/>
              <a:gd name="connsiteX3" fmla="*/ 2014274 w 2015233"/>
              <a:gd name="connsiteY3" fmla="*/ 90818 h 454802"/>
              <a:gd name="connsiteX4" fmla="*/ 2015233 w 2015233"/>
              <a:gd name="connsiteY4" fmla="*/ 90818 h 454802"/>
              <a:gd name="connsiteX5" fmla="*/ 2015233 w 2015233"/>
              <a:gd name="connsiteY5" fmla="*/ 454802 h 454802"/>
              <a:gd name="connsiteX6" fmla="*/ 1922959 w 2015233"/>
              <a:gd name="connsiteY6" fmla="*/ 454802 h 454802"/>
              <a:gd name="connsiteX7" fmla="*/ 1 w 2015233"/>
              <a:gd name="connsiteY7" fmla="*/ 454802 h 454802"/>
              <a:gd name="connsiteX8" fmla="*/ 0 w 2015233"/>
              <a:gd name="connsiteY8" fmla="*/ 454802 h 454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15233" h="454802">
                <a:moveTo>
                  <a:pt x="0" y="0"/>
                </a:moveTo>
                <a:lnTo>
                  <a:pt x="1922959" y="0"/>
                </a:lnTo>
                <a:cubicBezTo>
                  <a:pt x="1960835" y="0"/>
                  <a:pt x="1993332" y="23028"/>
                  <a:pt x="2007213" y="55847"/>
                </a:cubicBezTo>
                <a:lnTo>
                  <a:pt x="2014274" y="90818"/>
                </a:lnTo>
                <a:lnTo>
                  <a:pt x="2015233" y="90818"/>
                </a:lnTo>
                <a:lnTo>
                  <a:pt x="2015233" y="454802"/>
                </a:lnTo>
                <a:lnTo>
                  <a:pt x="1922959" y="454802"/>
                </a:lnTo>
                <a:lnTo>
                  <a:pt x="1" y="454802"/>
                </a:lnTo>
                <a:lnTo>
                  <a:pt x="0" y="454802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1600" dirty="0" err="1"/>
              <a:t>nosotros</a:t>
            </a:r>
            <a:r>
              <a:rPr lang="en-US" sz="2000" dirty="0"/>
              <a:t> </a:t>
            </a:r>
            <a:r>
              <a:rPr lang="en-US" sz="2000" b="1" dirty="0" err="1"/>
              <a:t>estamos</a:t>
            </a:r>
            <a:endParaRPr lang="en-US" sz="2000" b="1" dirty="0"/>
          </a:p>
        </p:txBody>
      </p:sp>
      <p:sp>
        <p:nvSpPr>
          <p:cNvPr id="52" name="Freeform 51">
            <a:extLst>
              <a:ext uri="{FF2B5EF4-FFF2-40B4-BE49-F238E27FC236}">
                <a16:creationId xmlns:a16="http://schemas.microsoft.com/office/drawing/2014/main" id="{9BC22391-0165-D044-B64D-254E77AA2F1E}"/>
              </a:ext>
            </a:extLst>
          </p:cNvPr>
          <p:cNvSpPr/>
          <p:nvPr/>
        </p:nvSpPr>
        <p:spPr>
          <a:xfrm>
            <a:off x="6295954" y="2064239"/>
            <a:ext cx="2022304" cy="457022"/>
          </a:xfrm>
          <a:custGeom>
            <a:avLst/>
            <a:gdLst>
              <a:gd name="connsiteX0" fmla="*/ 92273 w 2015232"/>
              <a:gd name="connsiteY0" fmla="*/ 0 h 455424"/>
              <a:gd name="connsiteX1" fmla="*/ 95354 w 2015232"/>
              <a:gd name="connsiteY1" fmla="*/ 622 h 455424"/>
              <a:gd name="connsiteX2" fmla="*/ 2015232 w 2015232"/>
              <a:gd name="connsiteY2" fmla="*/ 622 h 455424"/>
              <a:gd name="connsiteX3" fmla="*/ 2015232 w 2015232"/>
              <a:gd name="connsiteY3" fmla="*/ 91440 h 455424"/>
              <a:gd name="connsiteX4" fmla="*/ 2015232 w 2015232"/>
              <a:gd name="connsiteY4" fmla="*/ 455424 h 455424"/>
              <a:gd name="connsiteX5" fmla="*/ 92273 w 2015232"/>
              <a:gd name="connsiteY5" fmla="*/ 455424 h 455424"/>
              <a:gd name="connsiteX6" fmla="*/ 0 w 2015232"/>
              <a:gd name="connsiteY6" fmla="*/ 455424 h 455424"/>
              <a:gd name="connsiteX7" fmla="*/ 0 w 2015232"/>
              <a:gd name="connsiteY7" fmla="*/ 91440 h 455424"/>
              <a:gd name="connsiteX8" fmla="*/ 833 w 2015232"/>
              <a:gd name="connsiteY8" fmla="*/ 91440 h 455424"/>
              <a:gd name="connsiteX9" fmla="*/ 92273 w 2015232"/>
              <a:gd name="connsiteY9" fmla="*/ 0 h 455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15232" h="455424">
                <a:moveTo>
                  <a:pt x="92273" y="0"/>
                </a:moveTo>
                <a:lnTo>
                  <a:pt x="95354" y="622"/>
                </a:lnTo>
                <a:lnTo>
                  <a:pt x="2015232" y="622"/>
                </a:lnTo>
                <a:lnTo>
                  <a:pt x="2015232" y="91440"/>
                </a:lnTo>
                <a:lnTo>
                  <a:pt x="2015232" y="455424"/>
                </a:lnTo>
                <a:lnTo>
                  <a:pt x="92273" y="455424"/>
                </a:lnTo>
                <a:lnTo>
                  <a:pt x="0" y="455424"/>
                </a:lnTo>
                <a:lnTo>
                  <a:pt x="0" y="91440"/>
                </a:lnTo>
                <a:lnTo>
                  <a:pt x="833" y="91440"/>
                </a:lnTo>
                <a:cubicBezTo>
                  <a:pt x="833" y="40939"/>
                  <a:pt x="41772" y="0"/>
                  <a:pt x="92273" y="0"/>
                </a:cubicBezTo>
                <a:close/>
              </a:path>
            </a:pathLst>
          </a:cu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1600" dirty="0" err="1"/>
              <a:t>yo</a:t>
            </a:r>
            <a:r>
              <a:rPr lang="en-US" sz="2000" dirty="0"/>
              <a:t> </a:t>
            </a:r>
            <a:r>
              <a:rPr lang="en-US" sz="2000" b="1" dirty="0" err="1"/>
              <a:t>estoy</a:t>
            </a:r>
            <a:endParaRPr lang="en-US" sz="2000" b="1" dirty="0"/>
          </a:p>
        </p:txBody>
      </p:sp>
      <p:sp>
        <p:nvSpPr>
          <p:cNvPr id="53" name="Freeform 52">
            <a:extLst>
              <a:ext uri="{FF2B5EF4-FFF2-40B4-BE49-F238E27FC236}">
                <a16:creationId xmlns:a16="http://schemas.microsoft.com/office/drawing/2014/main" id="{30DAFD85-F141-AF44-BAF7-4FDB6EA1AE69}"/>
              </a:ext>
            </a:extLst>
          </p:cNvPr>
          <p:cNvSpPr/>
          <p:nvPr/>
        </p:nvSpPr>
        <p:spPr>
          <a:xfrm>
            <a:off x="8317091" y="2979753"/>
            <a:ext cx="2022304" cy="456398"/>
          </a:xfrm>
          <a:custGeom>
            <a:avLst/>
            <a:gdLst>
              <a:gd name="connsiteX0" fmla="*/ 0 w 2015232"/>
              <a:gd name="connsiteY0" fmla="*/ 0 h 454802"/>
              <a:gd name="connsiteX1" fmla="*/ 1922959 w 2015232"/>
              <a:gd name="connsiteY1" fmla="*/ 0 h 454802"/>
              <a:gd name="connsiteX2" fmla="*/ 2015232 w 2015232"/>
              <a:gd name="connsiteY2" fmla="*/ 0 h 454802"/>
              <a:gd name="connsiteX3" fmla="*/ 2015232 w 2015232"/>
              <a:gd name="connsiteY3" fmla="*/ 363362 h 454802"/>
              <a:gd name="connsiteX4" fmla="*/ 2015232 w 2015232"/>
              <a:gd name="connsiteY4" fmla="*/ 363984 h 454802"/>
              <a:gd name="connsiteX5" fmla="*/ 2015106 w 2015232"/>
              <a:gd name="connsiteY5" fmla="*/ 363984 h 454802"/>
              <a:gd name="connsiteX6" fmla="*/ 2008046 w 2015232"/>
              <a:gd name="connsiteY6" fmla="*/ 398955 h 454802"/>
              <a:gd name="connsiteX7" fmla="*/ 1923792 w 2015232"/>
              <a:gd name="connsiteY7" fmla="*/ 454802 h 454802"/>
              <a:gd name="connsiteX8" fmla="*/ 1922959 w 2015232"/>
              <a:gd name="connsiteY8" fmla="*/ 454634 h 454802"/>
              <a:gd name="connsiteX9" fmla="*/ 1922959 w 2015232"/>
              <a:gd name="connsiteY9" fmla="*/ 454802 h 454802"/>
              <a:gd name="connsiteX10" fmla="*/ 0 w 2015232"/>
              <a:gd name="connsiteY10" fmla="*/ 454802 h 454802"/>
              <a:gd name="connsiteX11" fmla="*/ 0 w 2015232"/>
              <a:gd name="connsiteY11" fmla="*/ 363984 h 454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15232" h="454802">
                <a:moveTo>
                  <a:pt x="0" y="0"/>
                </a:moveTo>
                <a:lnTo>
                  <a:pt x="1922959" y="0"/>
                </a:lnTo>
                <a:lnTo>
                  <a:pt x="2015232" y="0"/>
                </a:lnTo>
                <a:lnTo>
                  <a:pt x="2015232" y="363362"/>
                </a:lnTo>
                <a:lnTo>
                  <a:pt x="2015232" y="363984"/>
                </a:lnTo>
                <a:lnTo>
                  <a:pt x="2015106" y="363984"/>
                </a:lnTo>
                <a:lnTo>
                  <a:pt x="2008046" y="398955"/>
                </a:lnTo>
                <a:cubicBezTo>
                  <a:pt x="1994165" y="431774"/>
                  <a:pt x="1961668" y="454802"/>
                  <a:pt x="1923792" y="454802"/>
                </a:cubicBezTo>
                <a:lnTo>
                  <a:pt x="1922959" y="454634"/>
                </a:lnTo>
                <a:lnTo>
                  <a:pt x="1922959" y="454802"/>
                </a:lnTo>
                <a:lnTo>
                  <a:pt x="0" y="454802"/>
                </a:lnTo>
                <a:lnTo>
                  <a:pt x="0" y="363984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1600" dirty="0" err="1"/>
              <a:t>ell@s</a:t>
            </a:r>
            <a:r>
              <a:rPr lang="en-US" sz="1600" dirty="0"/>
              <a:t>/</a:t>
            </a:r>
            <a:r>
              <a:rPr lang="en-US" sz="1600" dirty="0" err="1"/>
              <a:t>Uds</a:t>
            </a:r>
            <a:r>
              <a:rPr lang="en-US" sz="1600" dirty="0"/>
              <a:t>. </a:t>
            </a:r>
            <a:r>
              <a:rPr lang="en-US" sz="2000" b="1" dirty="0" err="1"/>
              <a:t>están</a:t>
            </a:r>
            <a:endParaRPr lang="en-US" sz="2000" b="1" dirty="0"/>
          </a:p>
        </p:txBody>
      </p:sp>
      <p:sp>
        <p:nvSpPr>
          <p:cNvPr id="54" name="Freeform 53">
            <a:extLst>
              <a:ext uri="{FF2B5EF4-FFF2-40B4-BE49-F238E27FC236}">
                <a16:creationId xmlns:a16="http://schemas.microsoft.com/office/drawing/2014/main" id="{643311D9-970D-9945-8EF3-812138F7F624}"/>
              </a:ext>
            </a:extLst>
          </p:cNvPr>
          <p:cNvSpPr/>
          <p:nvPr/>
        </p:nvSpPr>
        <p:spPr>
          <a:xfrm>
            <a:off x="6295954" y="2979753"/>
            <a:ext cx="2022304" cy="456398"/>
          </a:xfrm>
          <a:custGeom>
            <a:avLst/>
            <a:gdLst>
              <a:gd name="connsiteX0" fmla="*/ 0 w 2015232"/>
              <a:gd name="connsiteY0" fmla="*/ 0 h 454802"/>
              <a:gd name="connsiteX1" fmla="*/ 92273 w 2015232"/>
              <a:gd name="connsiteY1" fmla="*/ 0 h 454802"/>
              <a:gd name="connsiteX2" fmla="*/ 2015232 w 2015232"/>
              <a:gd name="connsiteY2" fmla="*/ 0 h 454802"/>
              <a:gd name="connsiteX3" fmla="*/ 2015232 w 2015232"/>
              <a:gd name="connsiteY3" fmla="*/ 363984 h 454802"/>
              <a:gd name="connsiteX4" fmla="*/ 2015232 w 2015232"/>
              <a:gd name="connsiteY4" fmla="*/ 454802 h 454802"/>
              <a:gd name="connsiteX5" fmla="*/ 92273 w 2015232"/>
              <a:gd name="connsiteY5" fmla="*/ 454802 h 454802"/>
              <a:gd name="connsiteX6" fmla="*/ 92273 w 2015232"/>
              <a:gd name="connsiteY6" fmla="*/ 454634 h 454802"/>
              <a:gd name="connsiteX7" fmla="*/ 91440 w 2015232"/>
              <a:gd name="connsiteY7" fmla="*/ 454802 h 454802"/>
              <a:gd name="connsiteX8" fmla="*/ 7186 w 2015232"/>
              <a:gd name="connsiteY8" fmla="*/ 398955 h 454802"/>
              <a:gd name="connsiteX9" fmla="*/ 125 w 2015232"/>
              <a:gd name="connsiteY9" fmla="*/ 363984 h 454802"/>
              <a:gd name="connsiteX10" fmla="*/ 0 w 2015232"/>
              <a:gd name="connsiteY10" fmla="*/ 363984 h 454802"/>
              <a:gd name="connsiteX11" fmla="*/ 0 w 2015232"/>
              <a:gd name="connsiteY11" fmla="*/ 363362 h 454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15232" h="454802">
                <a:moveTo>
                  <a:pt x="0" y="0"/>
                </a:moveTo>
                <a:lnTo>
                  <a:pt x="92273" y="0"/>
                </a:lnTo>
                <a:lnTo>
                  <a:pt x="2015232" y="0"/>
                </a:lnTo>
                <a:lnTo>
                  <a:pt x="2015232" y="363984"/>
                </a:lnTo>
                <a:lnTo>
                  <a:pt x="2015232" y="454802"/>
                </a:lnTo>
                <a:lnTo>
                  <a:pt x="92273" y="454802"/>
                </a:lnTo>
                <a:lnTo>
                  <a:pt x="92273" y="454634"/>
                </a:lnTo>
                <a:lnTo>
                  <a:pt x="91440" y="454802"/>
                </a:lnTo>
                <a:cubicBezTo>
                  <a:pt x="53564" y="454802"/>
                  <a:pt x="21067" y="431774"/>
                  <a:pt x="7186" y="398955"/>
                </a:cubicBezTo>
                <a:lnTo>
                  <a:pt x="125" y="363984"/>
                </a:lnTo>
                <a:lnTo>
                  <a:pt x="0" y="363984"/>
                </a:lnTo>
                <a:lnTo>
                  <a:pt x="0" y="363362"/>
                </a:lnTo>
                <a:close/>
              </a:path>
            </a:pathLst>
          </a:cu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1600" dirty="0" err="1"/>
              <a:t>él</a:t>
            </a:r>
            <a:r>
              <a:rPr lang="en-US" sz="1600" dirty="0"/>
              <a:t>/</a:t>
            </a:r>
            <a:r>
              <a:rPr lang="en-US" sz="1600" dirty="0" err="1"/>
              <a:t>ella</a:t>
            </a:r>
            <a:r>
              <a:rPr lang="en-US" sz="1600" dirty="0"/>
              <a:t>/</a:t>
            </a:r>
            <a:r>
              <a:rPr lang="en-US" sz="1600" dirty="0" err="1"/>
              <a:t>Ud</a:t>
            </a:r>
            <a:r>
              <a:rPr lang="en-US" sz="1600" dirty="0"/>
              <a:t>. </a:t>
            </a:r>
            <a:r>
              <a:rPr lang="en-US" sz="2000" b="1" dirty="0" err="1"/>
              <a:t>está</a:t>
            </a:r>
            <a:endParaRPr lang="en-US" sz="2000" b="1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F1CEEB7B-FD25-7249-9C02-266ACA25B926}"/>
              </a:ext>
            </a:extLst>
          </p:cNvPr>
          <p:cNvSpPr/>
          <p:nvPr/>
        </p:nvSpPr>
        <p:spPr>
          <a:xfrm>
            <a:off x="8313598" y="2520949"/>
            <a:ext cx="2025796" cy="45880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2AA0291-417F-D146-A28C-CC629783AD83}"/>
              </a:ext>
            </a:extLst>
          </p:cNvPr>
          <p:cNvSpPr/>
          <p:nvPr/>
        </p:nvSpPr>
        <p:spPr>
          <a:xfrm>
            <a:off x="6295952" y="2520950"/>
            <a:ext cx="2021064" cy="45880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tú</a:t>
            </a:r>
            <a:r>
              <a:rPr lang="en-US" sz="1600" dirty="0"/>
              <a:t>/</a:t>
            </a:r>
            <a:r>
              <a:rPr lang="en-US" sz="1600" dirty="0" err="1"/>
              <a:t>vos</a:t>
            </a:r>
            <a:r>
              <a:rPr lang="en-US" sz="2000" dirty="0"/>
              <a:t> </a:t>
            </a:r>
            <a:r>
              <a:rPr lang="en-US" sz="2000" b="1" dirty="0" err="1"/>
              <a:t>estás</a:t>
            </a:r>
            <a:endParaRPr lang="en-US" sz="2000" b="1" dirty="0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0CA1F119-960D-F34D-BBDB-63FC992224C6}"/>
              </a:ext>
            </a:extLst>
          </p:cNvPr>
          <p:cNvSpPr/>
          <p:nvPr/>
        </p:nvSpPr>
        <p:spPr>
          <a:xfrm>
            <a:off x="6097187" y="4373326"/>
            <a:ext cx="2696406" cy="608530"/>
          </a:xfrm>
          <a:custGeom>
            <a:avLst/>
            <a:gdLst>
              <a:gd name="connsiteX0" fmla="*/ 0 w 2015233"/>
              <a:gd name="connsiteY0" fmla="*/ 0 h 454802"/>
              <a:gd name="connsiteX1" fmla="*/ 1922959 w 2015233"/>
              <a:gd name="connsiteY1" fmla="*/ 0 h 454802"/>
              <a:gd name="connsiteX2" fmla="*/ 2007213 w 2015233"/>
              <a:gd name="connsiteY2" fmla="*/ 55847 h 454802"/>
              <a:gd name="connsiteX3" fmla="*/ 2014274 w 2015233"/>
              <a:gd name="connsiteY3" fmla="*/ 90818 h 454802"/>
              <a:gd name="connsiteX4" fmla="*/ 2015233 w 2015233"/>
              <a:gd name="connsiteY4" fmla="*/ 90818 h 454802"/>
              <a:gd name="connsiteX5" fmla="*/ 2015233 w 2015233"/>
              <a:gd name="connsiteY5" fmla="*/ 454802 h 454802"/>
              <a:gd name="connsiteX6" fmla="*/ 1922959 w 2015233"/>
              <a:gd name="connsiteY6" fmla="*/ 454802 h 454802"/>
              <a:gd name="connsiteX7" fmla="*/ 1 w 2015233"/>
              <a:gd name="connsiteY7" fmla="*/ 454802 h 454802"/>
              <a:gd name="connsiteX8" fmla="*/ 0 w 2015233"/>
              <a:gd name="connsiteY8" fmla="*/ 454802 h 454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15233" h="454802">
                <a:moveTo>
                  <a:pt x="0" y="0"/>
                </a:moveTo>
                <a:lnTo>
                  <a:pt x="1922959" y="0"/>
                </a:lnTo>
                <a:cubicBezTo>
                  <a:pt x="1960835" y="0"/>
                  <a:pt x="1993332" y="23028"/>
                  <a:pt x="2007213" y="55847"/>
                </a:cubicBezTo>
                <a:lnTo>
                  <a:pt x="2014274" y="90818"/>
                </a:lnTo>
                <a:lnTo>
                  <a:pt x="2015233" y="90818"/>
                </a:lnTo>
                <a:lnTo>
                  <a:pt x="2015233" y="454802"/>
                </a:lnTo>
                <a:lnTo>
                  <a:pt x="1922959" y="454802"/>
                </a:lnTo>
                <a:lnTo>
                  <a:pt x="1" y="454802"/>
                </a:lnTo>
                <a:lnTo>
                  <a:pt x="0" y="454802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2400" dirty="0"/>
              <a:t>we</a:t>
            </a:r>
            <a:r>
              <a:rPr lang="en-US" sz="3200" dirty="0"/>
              <a:t> </a:t>
            </a:r>
            <a:r>
              <a:rPr lang="en-US" sz="3200" b="1" dirty="0"/>
              <a:t>are</a:t>
            </a:r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21991375-F47A-894D-9BDE-2266E32745FF}"/>
              </a:ext>
            </a:extLst>
          </p:cNvPr>
          <p:cNvSpPr/>
          <p:nvPr/>
        </p:nvSpPr>
        <p:spPr>
          <a:xfrm>
            <a:off x="3398407" y="4373326"/>
            <a:ext cx="2696404" cy="609363"/>
          </a:xfrm>
          <a:custGeom>
            <a:avLst/>
            <a:gdLst>
              <a:gd name="connsiteX0" fmla="*/ 92273 w 2015232"/>
              <a:gd name="connsiteY0" fmla="*/ 0 h 455424"/>
              <a:gd name="connsiteX1" fmla="*/ 95354 w 2015232"/>
              <a:gd name="connsiteY1" fmla="*/ 622 h 455424"/>
              <a:gd name="connsiteX2" fmla="*/ 2015232 w 2015232"/>
              <a:gd name="connsiteY2" fmla="*/ 622 h 455424"/>
              <a:gd name="connsiteX3" fmla="*/ 2015232 w 2015232"/>
              <a:gd name="connsiteY3" fmla="*/ 91440 h 455424"/>
              <a:gd name="connsiteX4" fmla="*/ 2015232 w 2015232"/>
              <a:gd name="connsiteY4" fmla="*/ 455424 h 455424"/>
              <a:gd name="connsiteX5" fmla="*/ 92273 w 2015232"/>
              <a:gd name="connsiteY5" fmla="*/ 455424 h 455424"/>
              <a:gd name="connsiteX6" fmla="*/ 0 w 2015232"/>
              <a:gd name="connsiteY6" fmla="*/ 455424 h 455424"/>
              <a:gd name="connsiteX7" fmla="*/ 0 w 2015232"/>
              <a:gd name="connsiteY7" fmla="*/ 91440 h 455424"/>
              <a:gd name="connsiteX8" fmla="*/ 833 w 2015232"/>
              <a:gd name="connsiteY8" fmla="*/ 91440 h 455424"/>
              <a:gd name="connsiteX9" fmla="*/ 92273 w 2015232"/>
              <a:gd name="connsiteY9" fmla="*/ 0 h 455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15232" h="455424">
                <a:moveTo>
                  <a:pt x="92273" y="0"/>
                </a:moveTo>
                <a:lnTo>
                  <a:pt x="95354" y="622"/>
                </a:lnTo>
                <a:lnTo>
                  <a:pt x="2015232" y="622"/>
                </a:lnTo>
                <a:lnTo>
                  <a:pt x="2015232" y="91440"/>
                </a:lnTo>
                <a:lnTo>
                  <a:pt x="2015232" y="455424"/>
                </a:lnTo>
                <a:lnTo>
                  <a:pt x="92273" y="455424"/>
                </a:lnTo>
                <a:lnTo>
                  <a:pt x="0" y="455424"/>
                </a:lnTo>
                <a:lnTo>
                  <a:pt x="0" y="91440"/>
                </a:lnTo>
                <a:lnTo>
                  <a:pt x="833" y="91440"/>
                </a:lnTo>
                <a:cubicBezTo>
                  <a:pt x="833" y="40939"/>
                  <a:pt x="41772" y="0"/>
                  <a:pt x="92273" y="0"/>
                </a:cubicBezTo>
                <a:close/>
              </a:path>
            </a:pathLst>
          </a:custGeom>
          <a:solidFill>
            <a:schemeClr val="tx2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2400" dirty="0"/>
              <a:t>I</a:t>
            </a:r>
            <a:r>
              <a:rPr lang="en-US" sz="3200" dirty="0"/>
              <a:t> </a:t>
            </a:r>
            <a:r>
              <a:rPr lang="en-US" sz="3200" b="1" dirty="0"/>
              <a:t>am</a:t>
            </a:r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D706DDA5-C3E0-254C-BCBE-B3A7787724AD}"/>
              </a:ext>
            </a:extLst>
          </p:cNvPr>
          <p:cNvSpPr/>
          <p:nvPr/>
        </p:nvSpPr>
        <p:spPr>
          <a:xfrm>
            <a:off x="6097189" y="5590386"/>
            <a:ext cx="2696404" cy="608530"/>
          </a:xfrm>
          <a:custGeom>
            <a:avLst/>
            <a:gdLst>
              <a:gd name="connsiteX0" fmla="*/ 0 w 2015232"/>
              <a:gd name="connsiteY0" fmla="*/ 0 h 454802"/>
              <a:gd name="connsiteX1" fmla="*/ 1922959 w 2015232"/>
              <a:gd name="connsiteY1" fmla="*/ 0 h 454802"/>
              <a:gd name="connsiteX2" fmla="*/ 2015232 w 2015232"/>
              <a:gd name="connsiteY2" fmla="*/ 0 h 454802"/>
              <a:gd name="connsiteX3" fmla="*/ 2015232 w 2015232"/>
              <a:gd name="connsiteY3" fmla="*/ 363362 h 454802"/>
              <a:gd name="connsiteX4" fmla="*/ 2015232 w 2015232"/>
              <a:gd name="connsiteY4" fmla="*/ 363984 h 454802"/>
              <a:gd name="connsiteX5" fmla="*/ 2015106 w 2015232"/>
              <a:gd name="connsiteY5" fmla="*/ 363984 h 454802"/>
              <a:gd name="connsiteX6" fmla="*/ 2008046 w 2015232"/>
              <a:gd name="connsiteY6" fmla="*/ 398955 h 454802"/>
              <a:gd name="connsiteX7" fmla="*/ 1923792 w 2015232"/>
              <a:gd name="connsiteY7" fmla="*/ 454802 h 454802"/>
              <a:gd name="connsiteX8" fmla="*/ 1922959 w 2015232"/>
              <a:gd name="connsiteY8" fmla="*/ 454634 h 454802"/>
              <a:gd name="connsiteX9" fmla="*/ 1922959 w 2015232"/>
              <a:gd name="connsiteY9" fmla="*/ 454802 h 454802"/>
              <a:gd name="connsiteX10" fmla="*/ 0 w 2015232"/>
              <a:gd name="connsiteY10" fmla="*/ 454802 h 454802"/>
              <a:gd name="connsiteX11" fmla="*/ 0 w 2015232"/>
              <a:gd name="connsiteY11" fmla="*/ 363984 h 454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15232" h="454802">
                <a:moveTo>
                  <a:pt x="0" y="0"/>
                </a:moveTo>
                <a:lnTo>
                  <a:pt x="1922959" y="0"/>
                </a:lnTo>
                <a:lnTo>
                  <a:pt x="2015232" y="0"/>
                </a:lnTo>
                <a:lnTo>
                  <a:pt x="2015232" y="363362"/>
                </a:lnTo>
                <a:lnTo>
                  <a:pt x="2015232" y="363984"/>
                </a:lnTo>
                <a:lnTo>
                  <a:pt x="2015106" y="363984"/>
                </a:lnTo>
                <a:lnTo>
                  <a:pt x="2008046" y="398955"/>
                </a:lnTo>
                <a:cubicBezTo>
                  <a:pt x="1994165" y="431774"/>
                  <a:pt x="1961668" y="454802"/>
                  <a:pt x="1923792" y="454802"/>
                </a:cubicBezTo>
                <a:lnTo>
                  <a:pt x="1922959" y="454634"/>
                </a:lnTo>
                <a:lnTo>
                  <a:pt x="1922959" y="454802"/>
                </a:lnTo>
                <a:lnTo>
                  <a:pt x="0" y="454802"/>
                </a:lnTo>
                <a:lnTo>
                  <a:pt x="0" y="363984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2400" dirty="0"/>
              <a:t>they</a:t>
            </a:r>
            <a:r>
              <a:rPr lang="en-US" sz="3200" dirty="0"/>
              <a:t> </a:t>
            </a:r>
            <a:r>
              <a:rPr lang="en-US" sz="3200" b="1" dirty="0"/>
              <a:t>are</a:t>
            </a:r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D19F62EF-FAEE-E54D-908E-5D37249373CD}"/>
              </a:ext>
            </a:extLst>
          </p:cNvPr>
          <p:cNvSpPr/>
          <p:nvPr/>
        </p:nvSpPr>
        <p:spPr>
          <a:xfrm>
            <a:off x="3398407" y="5590386"/>
            <a:ext cx="2696404" cy="608530"/>
          </a:xfrm>
          <a:custGeom>
            <a:avLst/>
            <a:gdLst>
              <a:gd name="connsiteX0" fmla="*/ 0 w 2015232"/>
              <a:gd name="connsiteY0" fmla="*/ 0 h 454802"/>
              <a:gd name="connsiteX1" fmla="*/ 92273 w 2015232"/>
              <a:gd name="connsiteY1" fmla="*/ 0 h 454802"/>
              <a:gd name="connsiteX2" fmla="*/ 2015232 w 2015232"/>
              <a:gd name="connsiteY2" fmla="*/ 0 h 454802"/>
              <a:gd name="connsiteX3" fmla="*/ 2015232 w 2015232"/>
              <a:gd name="connsiteY3" fmla="*/ 363984 h 454802"/>
              <a:gd name="connsiteX4" fmla="*/ 2015232 w 2015232"/>
              <a:gd name="connsiteY4" fmla="*/ 454802 h 454802"/>
              <a:gd name="connsiteX5" fmla="*/ 92273 w 2015232"/>
              <a:gd name="connsiteY5" fmla="*/ 454802 h 454802"/>
              <a:gd name="connsiteX6" fmla="*/ 92273 w 2015232"/>
              <a:gd name="connsiteY6" fmla="*/ 454634 h 454802"/>
              <a:gd name="connsiteX7" fmla="*/ 91440 w 2015232"/>
              <a:gd name="connsiteY7" fmla="*/ 454802 h 454802"/>
              <a:gd name="connsiteX8" fmla="*/ 7186 w 2015232"/>
              <a:gd name="connsiteY8" fmla="*/ 398955 h 454802"/>
              <a:gd name="connsiteX9" fmla="*/ 125 w 2015232"/>
              <a:gd name="connsiteY9" fmla="*/ 363984 h 454802"/>
              <a:gd name="connsiteX10" fmla="*/ 0 w 2015232"/>
              <a:gd name="connsiteY10" fmla="*/ 363984 h 454802"/>
              <a:gd name="connsiteX11" fmla="*/ 0 w 2015232"/>
              <a:gd name="connsiteY11" fmla="*/ 363362 h 454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15232" h="454802">
                <a:moveTo>
                  <a:pt x="0" y="0"/>
                </a:moveTo>
                <a:lnTo>
                  <a:pt x="92273" y="0"/>
                </a:lnTo>
                <a:lnTo>
                  <a:pt x="2015232" y="0"/>
                </a:lnTo>
                <a:lnTo>
                  <a:pt x="2015232" y="363984"/>
                </a:lnTo>
                <a:lnTo>
                  <a:pt x="2015232" y="454802"/>
                </a:lnTo>
                <a:lnTo>
                  <a:pt x="92273" y="454802"/>
                </a:lnTo>
                <a:lnTo>
                  <a:pt x="92273" y="454634"/>
                </a:lnTo>
                <a:lnTo>
                  <a:pt x="91440" y="454802"/>
                </a:lnTo>
                <a:cubicBezTo>
                  <a:pt x="53564" y="454802"/>
                  <a:pt x="21067" y="431774"/>
                  <a:pt x="7186" y="398955"/>
                </a:cubicBezTo>
                <a:lnTo>
                  <a:pt x="125" y="363984"/>
                </a:lnTo>
                <a:lnTo>
                  <a:pt x="0" y="363984"/>
                </a:lnTo>
                <a:lnTo>
                  <a:pt x="0" y="363362"/>
                </a:lnTo>
                <a:close/>
              </a:path>
            </a:pathLst>
          </a:custGeom>
          <a:solidFill>
            <a:schemeClr val="tx2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2400" dirty="0"/>
              <a:t>he/she/it </a:t>
            </a:r>
            <a:r>
              <a:rPr lang="en-US" sz="3200" b="1" dirty="0"/>
              <a:t>is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A084157-811A-0446-B896-38B7DE174414}"/>
              </a:ext>
            </a:extLst>
          </p:cNvPr>
          <p:cNvSpPr/>
          <p:nvPr/>
        </p:nvSpPr>
        <p:spPr>
          <a:xfrm>
            <a:off x="3398407" y="4981856"/>
            <a:ext cx="5395186" cy="61173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you</a:t>
            </a:r>
            <a:r>
              <a:rPr lang="en-US" sz="3200" dirty="0"/>
              <a:t> </a:t>
            </a:r>
            <a:r>
              <a:rPr lang="en-US" sz="3200" b="1" dirty="0"/>
              <a:t>are</a:t>
            </a:r>
          </a:p>
        </p:txBody>
      </p:sp>
      <p:sp>
        <p:nvSpPr>
          <p:cNvPr id="60" name="Freeform 59">
            <a:extLst>
              <a:ext uri="{FF2B5EF4-FFF2-40B4-BE49-F238E27FC236}">
                <a16:creationId xmlns:a16="http://schemas.microsoft.com/office/drawing/2014/main" id="{B6D2BEF4-6763-5441-B147-334E8A38F094}"/>
              </a:ext>
            </a:extLst>
          </p:cNvPr>
          <p:cNvSpPr/>
          <p:nvPr/>
        </p:nvSpPr>
        <p:spPr>
          <a:xfrm>
            <a:off x="3398407" y="4373326"/>
            <a:ext cx="5395186" cy="1825590"/>
          </a:xfrm>
          <a:custGeom>
            <a:avLst/>
            <a:gdLst>
              <a:gd name="connsiteX0" fmla="*/ 2698780 w 5395186"/>
              <a:gd name="connsiteY0" fmla="*/ 0 h 1825590"/>
              <a:gd name="connsiteX1" fmla="*/ 5271722 w 5395186"/>
              <a:gd name="connsiteY1" fmla="*/ 0 h 1825590"/>
              <a:gd name="connsiteX2" fmla="*/ 5384455 w 5395186"/>
              <a:gd name="connsiteY2" fmla="*/ 74724 h 1825590"/>
              <a:gd name="connsiteX3" fmla="*/ 5393903 w 5395186"/>
              <a:gd name="connsiteY3" fmla="*/ 121515 h 1825590"/>
              <a:gd name="connsiteX4" fmla="*/ 5395186 w 5395186"/>
              <a:gd name="connsiteY4" fmla="*/ 121515 h 1825590"/>
              <a:gd name="connsiteX5" fmla="*/ 5395186 w 5395186"/>
              <a:gd name="connsiteY5" fmla="*/ 608530 h 1825590"/>
              <a:gd name="connsiteX6" fmla="*/ 5395186 w 5395186"/>
              <a:gd name="connsiteY6" fmla="*/ 1217060 h 1825590"/>
              <a:gd name="connsiteX7" fmla="*/ 5395186 w 5395186"/>
              <a:gd name="connsiteY7" fmla="*/ 1220269 h 1825590"/>
              <a:gd name="connsiteX8" fmla="*/ 5395186 w 5395186"/>
              <a:gd name="connsiteY8" fmla="*/ 1703243 h 1825590"/>
              <a:gd name="connsiteX9" fmla="*/ 5395186 w 5395186"/>
              <a:gd name="connsiteY9" fmla="*/ 1704075 h 1825590"/>
              <a:gd name="connsiteX10" fmla="*/ 5395018 w 5395186"/>
              <a:gd name="connsiteY10" fmla="*/ 1704075 h 1825590"/>
              <a:gd name="connsiteX11" fmla="*/ 5385571 w 5395186"/>
              <a:gd name="connsiteY11" fmla="*/ 1750866 h 1825590"/>
              <a:gd name="connsiteX12" fmla="*/ 5272838 w 5395186"/>
              <a:gd name="connsiteY12" fmla="*/ 1825590 h 1825590"/>
              <a:gd name="connsiteX13" fmla="*/ 5271724 w 5395186"/>
              <a:gd name="connsiteY13" fmla="*/ 1825365 h 1825590"/>
              <a:gd name="connsiteX14" fmla="*/ 5271724 w 5395186"/>
              <a:gd name="connsiteY14" fmla="*/ 1825590 h 1825590"/>
              <a:gd name="connsiteX15" fmla="*/ 2698782 w 5395186"/>
              <a:gd name="connsiteY15" fmla="*/ 1825590 h 1825590"/>
              <a:gd name="connsiteX16" fmla="*/ 2698782 w 5395186"/>
              <a:gd name="connsiteY16" fmla="*/ 1704075 h 1825590"/>
              <a:gd name="connsiteX17" fmla="*/ 2698782 w 5395186"/>
              <a:gd name="connsiteY17" fmla="*/ 1220269 h 1825590"/>
              <a:gd name="connsiteX18" fmla="*/ 0 w 5395186"/>
              <a:gd name="connsiteY18" fmla="*/ 1220269 h 1825590"/>
              <a:gd name="connsiteX19" fmla="*/ 0 w 5395186"/>
              <a:gd name="connsiteY19" fmla="*/ 608530 h 1825590"/>
              <a:gd name="connsiteX20" fmla="*/ 2698780 w 5395186"/>
              <a:gd name="connsiteY20" fmla="*/ 608530 h 1825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395186" h="1825590">
                <a:moveTo>
                  <a:pt x="2698780" y="0"/>
                </a:moveTo>
                <a:lnTo>
                  <a:pt x="5271722" y="0"/>
                </a:lnTo>
                <a:cubicBezTo>
                  <a:pt x="5322401" y="0"/>
                  <a:pt x="5365882" y="30812"/>
                  <a:pt x="5384455" y="74724"/>
                </a:cubicBezTo>
                <a:lnTo>
                  <a:pt x="5393903" y="121515"/>
                </a:lnTo>
                <a:lnTo>
                  <a:pt x="5395186" y="121515"/>
                </a:lnTo>
                <a:lnTo>
                  <a:pt x="5395186" y="608530"/>
                </a:lnTo>
                <a:lnTo>
                  <a:pt x="5395186" y="1217060"/>
                </a:lnTo>
                <a:lnTo>
                  <a:pt x="5395186" y="1220269"/>
                </a:lnTo>
                <a:lnTo>
                  <a:pt x="5395186" y="1703243"/>
                </a:lnTo>
                <a:lnTo>
                  <a:pt x="5395186" y="1704075"/>
                </a:lnTo>
                <a:lnTo>
                  <a:pt x="5395018" y="1704075"/>
                </a:lnTo>
                <a:lnTo>
                  <a:pt x="5385571" y="1750866"/>
                </a:lnTo>
                <a:cubicBezTo>
                  <a:pt x="5366998" y="1794779"/>
                  <a:pt x="5323517" y="1825590"/>
                  <a:pt x="5272838" y="1825590"/>
                </a:cubicBezTo>
                <a:lnTo>
                  <a:pt x="5271724" y="1825365"/>
                </a:lnTo>
                <a:lnTo>
                  <a:pt x="5271724" y="1825590"/>
                </a:lnTo>
                <a:lnTo>
                  <a:pt x="2698782" y="1825590"/>
                </a:lnTo>
                <a:lnTo>
                  <a:pt x="2698782" y="1704075"/>
                </a:lnTo>
                <a:lnTo>
                  <a:pt x="2698782" y="1220269"/>
                </a:lnTo>
                <a:lnTo>
                  <a:pt x="0" y="1220269"/>
                </a:lnTo>
                <a:lnTo>
                  <a:pt x="0" y="608530"/>
                </a:lnTo>
                <a:lnTo>
                  <a:pt x="2698780" y="60853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3200" b="1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EFC47555-9875-9541-BD35-5D95752AB860}"/>
              </a:ext>
            </a:extLst>
          </p:cNvPr>
          <p:cNvSpPr/>
          <p:nvPr/>
        </p:nvSpPr>
        <p:spPr>
          <a:xfrm>
            <a:off x="3537493" y="1539796"/>
            <a:ext cx="660758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000" b="0" cap="none" spc="0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ser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71DC7890-BDA6-914A-8957-6135F5C1E76C}"/>
              </a:ext>
            </a:extLst>
          </p:cNvPr>
          <p:cNvSpPr/>
          <p:nvPr/>
        </p:nvSpPr>
        <p:spPr>
          <a:xfrm>
            <a:off x="7837820" y="1539796"/>
            <a:ext cx="964367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000" b="0" cap="none" spc="0" dirty="0" err="1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estar</a:t>
            </a:r>
            <a:endParaRPr lang="en-US" sz="3000" b="0" cap="none" spc="0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FC30787E-372A-E74E-8564-9128F3C632ED}"/>
              </a:ext>
            </a:extLst>
          </p:cNvPr>
          <p:cNvSpPr/>
          <p:nvPr/>
        </p:nvSpPr>
        <p:spPr>
          <a:xfrm>
            <a:off x="5463965" y="3680454"/>
            <a:ext cx="12616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</a:t>
            </a:r>
            <a:r>
              <a:rPr lang="en-US" sz="4000" b="0" cap="none" spc="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 be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6BFF2A7-AF7C-0E40-A4A3-6ACAC3018A5A}"/>
              </a:ext>
            </a:extLst>
          </p:cNvPr>
          <p:cNvSpPr txBox="1"/>
          <p:nvPr/>
        </p:nvSpPr>
        <p:spPr>
          <a:xfrm>
            <a:off x="5119960" y="4500432"/>
            <a:ext cx="688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[</a:t>
            </a:r>
            <a:r>
              <a:rPr lang="en-US" dirty="0" err="1">
                <a:solidFill>
                  <a:schemeClr val="bg1"/>
                </a:solidFill>
                <a:effectLst/>
              </a:rPr>
              <a:t>æm</a:t>
            </a:r>
            <a:r>
              <a:rPr lang="en-US" dirty="0">
                <a:solidFill>
                  <a:schemeClr val="bg1"/>
                </a:solidFill>
                <a:effectLst/>
              </a:rPr>
              <a:t>]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58FF6CE6-1DDF-C045-9DBF-3CAE44C6F558}"/>
              </a:ext>
            </a:extLst>
          </p:cNvPr>
          <p:cNvSpPr txBox="1"/>
          <p:nvPr/>
        </p:nvSpPr>
        <p:spPr>
          <a:xfrm>
            <a:off x="5438157" y="5734365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[</a:t>
            </a:r>
            <a:r>
              <a:rPr lang="en-US" dirty="0" err="1">
                <a:solidFill>
                  <a:schemeClr val="bg1"/>
                </a:solidFill>
                <a:effectLst/>
              </a:rPr>
              <a:t>ɪz</a:t>
            </a:r>
            <a:r>
              <a:rPr lang="en-US" dirty="0">
                <a:solidFill>
                  <a:schemeClr val="bg1"/>
                </a:solidFill>
                <a:effectLst/>
              </a:rPr>
              <a:t>]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3AC04AE-A02A-C641-83FF-1E49527B53A8}"/>
              </a:ext>
            </a:extLst>
          </p:cNvPr>
          <p:cNvSpPr txBox="1"/>
          <p:nvPr/>
        </p:nvSpPr>
        <p:spPr>
          <a:xfrm>
            <a:off x="6714655" y="5109982"/>
            <a:ext cx="591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[</a:t>
            </a:r>
            <a:r>
              <a:rPr lang="en-US" dirty="0" err="1">
                <a:solidFill>
                  <a:schemeClr val="bg1"/>
                </a:solidFill>
                <a:effectLst/>
              </a:rPr>
              <a:t>ɑːɹ</a:t>
            </a:r>
            <a:r>
              <a:rPr lang="en-US" dirty="0">
                <a:solidFill>
                  <a:schemeClr val="bg1"/>
                </a:solidFill>
                <a:effectLst/>
              </a:rPr>
              <a:t>]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27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4069C-D60D-E848-B774-5744B71EA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 (Subject) Pronouns</a:t>
            </a:r>
            <a:br>
              <a:rPr lang="en-US" dirty="0"/>
            </a:br>
            <a:r>
              <a:rPr lang="en-US" sz="2000" dirty="0"/>
              <a:t>	Los </a:t>
            </a:r>
            <a:r>
              <a:rPr lang="en-US" sz="2000" dirty="0" err="1"/>
              <a:t>pronombres</a:t>
            </a:r>
            <a:r>
              <a:rPr lang="en-US" sz="2000" dirty="0"/>
              <a:t> </a:t>
            </a:r>
            <a:r>
              <a:rPr lang="en-US" sz="2000" dirty="0" err="1"/>
              <a:t>personales</a:t>
            </a:r>
            <a:r>
              <a:rPr lang="en-US" sz="2000" dirty="0"/>
              <a:t> (de </a:t>
            </a:r>
            <a:r>
              <a:rPr lang="en-US" sz="2000" dirty="0" err="1"/>
              <a:t>sujeto</a:t>
            </a:r>
            <a:r>
              <a:rPr lang="en-US" sz="2000" dirty="0"/>
              <a:t>)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F664F50-9141-3D4C-97F2-6C04517ABB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002812"/>
              </p:ext>
            </p:extLst>
          </p:nvPr>
        </p:nvGraphicFramePr>
        <p:xfrm>
          <a:off x="838200" y="1825625"/>
          <a:ext cx="10515600" cy="3118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190997576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66007767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63940909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46194531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653192347"/>
                    </a:ext>
                  </a:extLst>
                </a:gridCol>
              </a:tblGrid>
              <a:tr h="1039388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bg1"/>
                          </a:solidFill>
                        </a:rPr>
                        <a:t>yo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bg1"/>
                          </a:solidFill>
                        </a:rPr>
                        <a:t>nosotros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b="1" dirty="0" err="1">
                          <a:solidFill>
                            <a:schemeClr val="bg1"/>
                          </a:solidFill>
                        </a:rPr>
                        <a:t>nosotras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we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92165"/>
                  </a:ext>
                </a:extLst>
              </a:tr>
              <a:tr h="1039388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bg1"/>
                          </a:solidFill>
                        </a:rPr>
                        <a:t>tú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b="1" dirty="0" err="1">
                          <a:solidFill>
                            <a:schemeClr val="bg1"/>
                          </a:solidFill>
                        </a:rPr>
                        <a:t>vos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en-US" b="0" i="1" dirty="0" err="1">
                          <a:solidFill>
                            <a:schemeClr val="bg1"/>
                          </a:solidFill>
                        </a:rPr>
                        <a:t>vosotr@s</a:t>
                      </a:r>
                      <a:r>
                        <a:rPr lang="en-US" b="0" i="1" dirty="0">
                          <a:solidFill>
                            <a:schemeClr val="bg1"/>
                          </a:solidFill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you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089792"/>
                  </a:ext>
                </a:extLst>
              </a:tr>
              <a:tr h="1039388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bg1"/>
                          </a:solidFill>
                        </a:rPr>
                        <a:t>él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b="1" dirty="0" err="1">
                          <a:solidFill>
                            <a:schemeClr val="bg1"/>
                          </a:solidFill>
                        </a:rPr>
                        <a:t>ella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b="1" dirty="0" err="1">
                          <a:solidFill>
                            <a:schemeClr val="bg1"/>
                          </a:solidFill>
                        </a:rPr>
                        <a:t>Ud</a:t>
                      </a:r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bg1"/>
                          </a:solidFill>
                        </a:rPr>
                        <a:t>ellos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b="1" dirty="0" err="1">
                          <a:solidFill>
                            <a:schemeClr val="bg1"/>
                          </a:solidFill>
                        </a:rPr>
                        <a:t>ellas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b="1" dirty="0" err="1">
                          <a:solidFill>
                            <a:schemeClr val="bg1"/>
                          </a:solidFill>
                        </a:rPr>
                        <a:t>Uds</a:t>
                      </a:r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he</a:t>
                      </a:r>
                    </a:p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she</a:t>
                      </a:r>
                    </a:p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it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they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97209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2537BCC-A892-2A49-8A80-C31067981FFA}"/>
              </a:ext>
            </a:extLst>
          </p:cNvPr>
          <p:cNvSpPr txBox="1"/>
          <p:nvPr/>
        </p:nvSpPr>
        <p:spPr>
          <a:xfrm>
            <a:off x="8374861" y="2147442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[ai]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77EAD8-1062-BA47-A829-148C8DDD1858}"/>
              </a:ext>
            </a:extLst>
          </p:cNvPr>
          <p:cNvSpPr txBox="1"/>
          <p:nvPr/>
        </p:nvSpPr>
        <p:spPr>
          <a:xfrm>
            <a:off x="10526485" y="2147442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[</a:t>
            </a:r>
            <a:r>
              <a:rPr lang="en-US" dirty="0" err="1">
                <a:solidFill>
                  <a:schemeClr val="bg1"/>
                </a:solidFill>
              </a:rPr>
              <a:t>wi</a:t>
            </a:r>
            <a:r>
              <a:rPr lang="en-US" dirty="0">
                <a:solidFill>
                  <a:schemeClr val="bg1"/>
                </a:solidFill>
              </a:rPr>
              <a:t>]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0BE8BB-BDDD-0E43-9CBB-1C7D49C3BD90}"/>
              </a:ext>
            </a:extLst>
          </p:cNvPr>
          <p:cNvSpPr txBox="1"/>
          <p:nvPr/>
        </p:nvSpPr>
        <p:spPr>
          <a:xfrm>
            <a:off x="9436596" y="3200041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[</a:t>
            </a:r>
            <a:r>
              <a:rPr lang="en-US" dirty="0" err="1">
                <a:solidFill>
                  <a:schemeClr val="bg1"/>
                </a:solidFill>
              </a:rPr>
              <a:t>ju</a:t>
            </a:r>
            <a:r>
              <a:rPr lang="en-US" dirty="0">
                <a:solidFill>
                  <a:schemeClr val="bg1"/>
                </a:solidFill>
              </a:rPr>
              <a:t>]</a:t>
            </a:r>
          </a:p>
        </p:txBody>
      </p:sp>
      <p:sp>
        <p:nvSpPr>
          <p:cNvPr id="8" name="Round Same Side Corner Rectangle 7">
            <a:extLst>
              <a:ext uri="{FF2B5EF4-FFF2-40B4-BE49-F238E27FC236}">
                <a16:creationId xmlns:a16="http://schemas.microsoft.com/office/drawing/2014/main" id="{0DCF6FBC-A59B-FD46-BC7F-718417BE1241}"/>
              </a:ext>
            </a:extLst>
          </p:cNvPr>
          <p:cNvSpPr/>
          <p:nvPr/>
        </p:nvSpPr>
        <p:spPr>
          <a:xfrm rot="5400000">
            <a:off x="10430506" y="2376222"/>
            <a:ext cx="1033272" cy="2016970"/>
          </a:xfrm>
          <a:prstGeom prst="round2Same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CFD24DC-C1C1-384A-B803-A73ECF1F0261}"/>
              </a:ext>
            </a:extLst>
          </p:cNvPr>
          <p:cNvSpPr txBox="1"/>
          <p:nvPr/>
        </p:nvSpPr>
        <p:spPr>
          <a:xfrm>
            <a:off x="10255773" y="2855421"/>
            <a:ext cx="1418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you all </a:t>
            </a:r>
            <a:r>
              <a:rPr lang="en-US" dirty="0">
                <a:solidFill>
                  <a:schemeClr val="bg1"/>
                </a:solidFill>
              </a:rPr>
              <a:t>[</a:t>
            </a:r>
            <a:r>
              <a:rPr lang="en-US" dirty="0" err="1">
                <a:solidFill>
                  <a:schemeClr val="bg1"/>
                </a:solidFill>
              </a:rPr>
              <a:t>juˈal</a:t>
            </a:r>
            <a:r>
              <a:rPr lang="en-US" dirty="0">
                <a:solidFill>
                  <a:schemeClr val="bg1"/>
                </a:solidFill>
              </a:rPr>
              <a:t>]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D1E88FB-F0F1-8844-820C-9A0754E0F15C}"/>
              </a:ext>
            </a:extLst>
          </p:cNvPr>
          <p:cNvSpPr txBox="1"/>
          <p:nvPr/>
        </p:nvSpPr>
        <p:spPr>
          <a:xfrm>
            <a:off x="10055077" y="3177238"/>
            <a:ext cx="1819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you guys </a:t>
            </a:r>
            <a:r>
              <a:rPr lang="en-US" dirty="0">
                <a:solidFill>
                  <a:schemeClr val="bg1"/>
                </a:solidFill>
              </a:rPr>
              <a:t>[</a:t>
            </a:r>
            <a:r>
              <a:rPr lang="en-US" dirty="0" err="1">
                <a:solidFill>
                  <a:schemeClr val="bg1"/>
                </a:solidFill>
              </a:rPr>
              <a:t>juˈga</a:t>
            </a:r>
            <a:r>
              <a:rPr lang="en-US" dirty="0" err="1">
                <a:solidFill>
                  <a:schemeClr val="bg1"/>
                </a:solidFill>
                <a:effectLst/>
              </a:rPr>
              <a:t>ɪ</a:t>
            </a:r>
            <a:r>
              <a:rPr lang="en-US" dirty="0" err="1">
                <a:solidFill>
                  <a:schemeClr val="bg1"/>
                </a:solidFill>
              </a:rPr>
              <a:t>z</a:t>
            </a:r>
            <a:r>
              <a:rPr lang="en-US" dirty="0">
                <a:solidFill>
                  <a:schemeClr val="bg1"/>
                </a:solidFill>
              </a:rPr>
              <a:t>]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A3C48ED-A577-A64E-A6EA-7A0E1FBE4175}"/>
              </a:ext>
            </a:extLst>
          </p:cNvPr>
          <p:cNvSpPr txBox="1"/>
          <p:nvPr/>
        </p:nvSpPr>
        <p:spPr>
          <a:xfrm>
            <a:off x="10472755" y="3546570"/>
            <a:ext cx="984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y’all </a:t>
            </a:r>
            <a:r>
              <a:rPr lang="en-US" dirty="0">
                <a:solidFill>
                  <a:schemeClr val="bg1"/>
                </a:solidFill>
              </a:rPr>
              <a:t>[</a:t>
            </a:r>
            <a:r>
              <a:rPr lang="en-US" dirty="0" err="1">
                <a:solidFill>
                  <a:schemeClr val="bg1"/>
                </a:solidFill>
              </a:rPr>
              <a:t>jal</a:t>
            </a:r>
            <a:r>
              <a:rPr lang="en-US" dirty="0">
                <a:solidFill>
                  <a:schemeClr val="bg1"/>
                </a:solidFill>
              </a:rPr>
              <a:t>]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84C90E7-C08A-3448-BBCC-2E3565C9CCE5}"/>
              </a:ext>
            </a:extLst>
          </p:cNvPr>
          <p:cNvSpPr txBox="1"/>
          <p:nvPr/>
        </p:nvSpPr>
        <p:spPr>
          <a:xfrm>
            <a:off x="8397302" y="3971895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[hi]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4810D2B-3A59-4F41-8F82-85EF90ACB610}"/>
              </a:ext>
            </a:extLst>
          </p:cNvPr>
          <p:cNvSpPr txBox="1"/>
          <p:nvPr/>
        </p:nvSpPr>
        <p:spPr>
          <a:xfrm>
            <a:off x="8430965" y="4233152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[</a:t>
            </a:r>
            <a:r>
              <a:rPr lang="en-US" dirty="0" err="1">
                <a:solidFill>
                  <a:schemeClr val="bg1"/>
                </a:solidFill>
              </a:rPr>
              <a:t>ʃi</a:t>
            </a:r>
            <a:r>
              <a:rPr lang="en-US" dirty="0">
                <a:solidFill>
                  <a:schemeClr val="bg1"/>
                </a:solidFill>
              </a:rPr>
              <a:t>]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5CC3FEB-4A83-E84B-B65F-6BCD862AF4E0}"/>
              </a:ext>
            </a:extLst>
          </p:cNvPr>
          <p:cNvSpPr txBox="1"/>
          <p:nvPr/>
        </p:nvSpPr>
        <p:spPr>
          <a:xfrm>
            <a:off x="8419744" y="4520420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[</a:t>
            </a:r>
            <a:r>
              <a:rPr lang="en-US" dirty="0" err="1">
                <a:solidFill>
                  <a:schemeClr val="bg1"/>
                </a:solidFill>
                <a:effectLst/>
              </a:rPr>
              <a:t>ɪ</a:t>
            </a:r>
            <a:r>
              <a:rPr lang="en-US" dirty="0" err="1">
                <a:solidFill>
                  <a:schemeClr val="bg1"/>
                </a:solidFill>
              </a:rPr>
              <a:t>t</a:t>
            </a:r>
            <a:r>
              <a:rPr lang="en-US" dirty="0">
                <a:solidFill>
                  <a:schemeClr val="bg1"/>
                </a:solidFill>
              </a:rPr>
              <a:t>]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527E3D5-EB7C-8440-9857-930FC1662756}"/>
              </a:ext>
            </a:extLst>
          </p:cNvPr>
          <p:cNvSpPr txBox="1"/>
          <p:nvPr/>
        </p:nvSpPr>
        <p:spPr>
          <a:xfrm>
            <a:off x="10526485" y="4233152"/>
            <a:ext cx="61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[</a:t>
            </a:r>
            <a:r>
              <a:rPr lang="en-US" dirty="0" err="1">
                <a:solidFill>
                  <a:schemeClr val="bg1"/>
                </a:solidFill>
              </a:rPr>
              <a:t>ðei</a:t>
            </a:r>
            <a:r>
              <a:rPr lang="en-US" dirty="0">
                <a:solidFill>
                  <a:schemeClr val="bg1"/>
                </a:solidFill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40987795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356B2-0FB5-A445-B10E-AA4A2EA50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To Be</a:t>
            </a:r>
            <a:r>
              <a:rPr lang="en-US" i="1" dirty="0"/>
              <a:t> </a:t>
            </a:r>
            <a:r>
              <a:rPr lang="en-US" dirty="0"/>
              <a:t>– </a:t>
            </a:r>
            <a:r>
              <a:rPr lang="en-US" i="1" u="sng" dirty="0"/>
              <a:t>Ser</a:t>
            </a:r>
            <a:r>
              <a:rPr lang="en-US" i="1" dirty="0"/>
              <a:t> </a:t>
            </a:r>
            <a:r>
              <a:rPr lang="en-US" dirty="0"/>
              <a:t>and</a:t>
            </a:r>
            <a:r>
              <a:rPr lang="en-US" i="1" dirty="0"/>
              <a:t> </a:t>
            </a:r>
            <a:r>
              <a:rPr lang="en-US" i="1" u="sng" dirty="0" err="1"/>
              <a:t>Estar</a:t>
            </a:r>
            <a:r>
              <a:rPr lang="en-US" i="1" dirty="0"/>
              <a:t> </a:t>
            </a:r>
            <a:r>
              <a:rPr lang="en-US" dirty="0"/>
              <a:t>Together</a:t>
            </a:r>
            <a:endParaRPr lang="en-US" i="1" dirty="0"/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8414B322-A48D-964A-BBA0-7A45CF638C89}"/>
              </a:ext>
            </a:extLst>
          </p:cNvPr>
          <p:cNvSpPr/>
          <p:nvPr/>
        </p:nvSpPr>
        <p:spPr>
          <a:xfrm>
            <a:off x="3873108" y="2062457"/>
            <a:ext cx="2022305" cy="456398"/>
          </a:xfrm>
          <a:custGeom>
            <a:avLst/>
            <a:gdLst>
              <a:gd name="connsiteX0" fmla="*/ 0 w 2015233"/>
              <a:gd name="connsiteY0" fmla="*/ 0 h 454802"/>
              <a:gd name="connsiteX1" fmla="*/ 1922959 w 2015233"/>
              <a:gd name="connsiteY1" fmla="*/ 0 h 454802"/>
              <a:gd name="connsiteX2" fmla="*/ 2007213 w 2015233"/>
              <a:gd name="connsiteY2" fmla="*/ 55847 h 454802"/>
              <a:gd name="connsiteX3" fmla="*/ 2014274 w 2015233"/>
              <a:gd name="connsiteY3" fmla="*/ 90818 h 454802"/>
              <a:gd name="connsiteX4" fmla="*/ 2015233 w 2015233"/>
              <a:gd name="connsiteY4" fmla="*/ 90818 h 454802"/>
              <a:gd name="connsiteX5" fmla="*/ 2015233 w 2015233"/>
              <a:gd name="connsiteY5" fmla="*/ 454802 h 454802"/>
              <a:gd name="connsiteX6" fmla="*/ 1922959 w 2015233"/>
              <a:gd name="connsiteY6" fmla="*/ 454802 h 454802"/>
              <a:gd name="connsiteX7" fmla="*/ 1 w 2015233"/>
              <a:gd name="connsiteY7" fmla="*/ 454802 h 454802"/>
              <a:gd name="connsiteX8" fmla="*/ 0 w 2015233"/>
              <a:gd name="connsiteY8" fmla="*/ 454802 h 454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15233" h="454802">
                <a:moveTo>
                  <a:pt x="0" y="0"/>
                </a:moveTo>
                <a:lnTo>
                  <a:pt x="1922959" y="0"/>
                </a:lnTo>
                <a:cubicBezTo>
                  <a:pt x="1960835" y="0"/>
                  <a:pt x="1993332" y="23028"/>
                  <a:pt x="2007213" y="55847"/>
                </a:cubicBezTo>
                <a:lnTo>
                  <a:pt x="2014274" y="90818"/>
                </a:lnTo>
                <a:lnTo>
                  <a:pt x="2015233" y="90818"/>
                </a:lnTo>
                <a:lnTo>
                  <a:pt x="2015233" y="454802"/>
                </a:lnTo>
                <a:lnTo>
                  <a:pt x="1922959" y="454802"/>
                </a:lnTo>
                <a:lnTo>
                  <a:pt x="1" y="454802"/>
                </a:lnTo>
                <a:lnTo>
                  <a:pt x="0" y="454802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1600" dirty="0" err="1"/>
              <a:t>nosotros</a:t>
            </a:r>
            <a:r>
              <a:rPr lang="en-US" sz="2000" dirty="0"/>
              <a:t> </a:t>
            </a:r>
            <a:r>
              <a:rPr lang="en-US" sz="2000" b="1" dirty="0" err="1"/>
              <a:t>somos</a:t>
            </a:r>
            <a:endParaRPr lang="en-US" sz="2000" b="1" dirty="0"/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9871CCBD-D6DD-F343-A9FC-E2166A6D8784}"/>
              </a:ext>
            </a:extLst>
          </p:cNvPr>
          <p:cNvSpPr/>
          <p:nvPr/>
        </p:nvSpPr>
        <p:spPr>
          <a:xfrm>
            <a:off x="1850228" y="2063192"/>
            <a:ext cx="2022304" cy="457022"/>
          </a:xfrm>
          <a:custGeom>
            <a:avLst/>
            <a:gdLst>
              <a:gd name="connsiteX0" fmla="*/ 92273 w 2015232"/>
              <a:gd name="connsiteY0" fmla="*/ 0 h 455424"/>
              <a:gd name="connsiteX1" fmla="*/ 95354 w 2015232"/>
              <a:gd name="connsiteY1" fmla="*/ 622 h 455424"/>
              <a:gd name="connsiteX2" fmla="*/ 2015232 w 2015232"/>
              <a:gd name="connsiteY2" fmla="*/ 622 h 455424"/>
              <a:gd name="connsiteX3" fmla="*/ 2015232 w 2015232"/>
              <a:gd name="connsiteY3" fmla="*/ 91440 h 455424"/>
              <a:gd name="connsiteX4" fmla="*/ 2015232 w 2015232"/>
              <a:gd name="connsiteY4" fmla="*/ 455424 h 455424"/>
              <a:gd name="connsiteX5" fmla="*/ 92273 w 2015232"/>
              <a:gd name="connsiteY5" fmla="*/ 455424 h 455424"/>
              <a:gd name="connsiteX6" fmla="*/ 0 w 2015232"/>
              <a:gd name="connsiteY6" fmla="*/ 455424 h 455424"/>
              <a:gd name="connsiteX7" fmla="*/ 0 w 2015232"/>
              <a:gd name="connsiteY7" fmla="*/ 91440 h 455424"/>
              <a:gd name="connsiteX8" fmla="*/ 833 w 2015232"/>
              <a:gd name="connsiteY8" fmla="*/ 91440 h 455424"/>
              <a:gd name="connsiteX9" fmla="*/ 92273 w 2015232"/>
              <a:gd name="connsiteY9" fmla="*/ 0 h 455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15232" h="455424">
                <a:moveTo>
                  <a:pt x="92273" y="0"/>
                </a:moveTo>
                <a:lnTo>
                  <a:pt x="95354" y="622"/>
                </a:lnTo>
                <a:lnTo>
                  <a:pt x="2015232" y="622"/>
                </a:lnTo>
                <a:lnTo>
                  <a:pt x="2015232" y="91440"/>
                </a:lnTo>
                <a:lnTo>
                  <a:pt x="2015232" y="455424"/>
                </a:lnTo>
                <a:lnTo>
                  <a:pt x="92273" y="455424"/>
                </a:lnTo>
                <a:lnTo>
                  <a:pt x="0" y="455424"/>
                </a:lnTo>
                <a:lnTo>
                  <a:pt x="0" y="91440"/>
                </a:lnTo>
                <a:lnTo>
                  <a:pt x="833" y="91440"/>
                </a:lnTo>
                <a:cubicBezTo>
                  <a:pt x="833" y="40939"/>
                  <a:pt x="41772" y="0"/>
                  <a:pt x="92273" y="0"/>
                </a:cubicBezTo>
                <a:close/>
              </a:path>
            </a:pathLst>
          </a:cu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1600" dirty="0" err="1"/>
              <a:t>yo</a:t>
            </a:r>
            <a:r>
              <a:rPr lang="en-US" sz="2000" dirty="0"/>
              <a:t> </a:t>
            </a:r>
            <a:r>
              <a:rPr lang="en-US" sz="2000" b="1" dirty="0"/>
              <a:t>soy</a:t>
            </a:r>
          </a:p>
        </p:txBody>
      </p:sp>
      <p:sp>
        <p:nvSpPr>
          <p:cNvPr id="32" name="Freeform 31">
            <a:extLst>
              <a:ext uri="{FF2B5EF4-FFF2-40B4-BE49-F238E27FC236}">
                <a16:creationId xmlns:a16="http://schemas.microsoft.com/office/drawing/2014/main" id="{B47D5D87-0BBA-F648-BEA6-8BD68615D7B9}"/>
              </a:ext>
            </a:extLst>
          </p:cNvPr>
          <p:cNvSpPr/>
          <p:nvPr/>
        </p:nvSpPr>
        <p:spPr>
          <a:xfrm>
            <a:off x="3871365" y="2978706"/>
            <a:ext cx="2022304" cy="456398"/>
          </a:xfrm>
          <a:custGeom>
            <a:avLst/>
            <a:gdLst>
              <a:gd name="connsiteX0" fmla="*/ 0 w 2015232"/>
              <a:gd name="connsiteY0" fmla="*/ 0 h 454802"/>
              <a:gd name="connsiteX1" fmla="*/ 1922959 w 2015232"/>
              <a:gd name="connsiteY1" fmla="*/ 0 h 454802"/>
              <a:gd name="connsiteX2" fmla="*/ 2015232 w 2015232"/>
              <a:gd name="connsiteY2" fmla="*/ 0 h 454802"/>
              <a:gd name="connsiteX3" fmla="*/ 2015232 w 2015232"/>
              <a:gd name="connsiteY3" fmla="*/ 363362 h 454802"/>
              <a:gd name="connsiteX4" fmla="*/ 2015232 w 2015232"/>
              <a:gd name="connsiteY4" fmla="*/ 363984 h 454802"/>
              <a:gd name="connsiteX5" fmla="*/ 2015106 w 2015232"/>
              <a:gd name="connsiteY5" fmla="*/ 363984 h 454802"/>
              <a:gd name="connsiteX6" fmla="*/ 2008046 w 2015232"/>
              <a:gd name="connsiteY6" fmla="*/ 398955 h 454802"/>
              <a:gd name="connsiteX7" fmla="*/ 1923792 w 2015232"/>
              <a:gd name="connsiteY7" fmla="*/ 454802 h 454802"/>
              <a:gd name="connsiteX8" fmla="*/ 1922959 w 2015232"/>
              <a:gd name="connsiteY8" fmla="*/ 454634 h 454802"/>
              <a:gd name="connsiteX9" fmla="*/ 1922959 w 2015232"/>
              <a:gd name="connsiteY9" fmla="*/ 454802 h 454802"/>
              <a:gd name="connsiteX10" fmla="*/ 0 w 2015232"/>
              <a:gd name="connsiteY10" fmla="*/ 454802 h 454802"/>
              <a:gd name="connsiteX11" fmla="*/ 0 w 2015232"/>
              <a:gd name="connsiteY11" fmla="*/ 363984 h 454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15232" h="454802">
                <a:moveTo>
                  <a:pt x="0" y="0"/>
                </a:moveTo>
                <a:lnTo>
                  <a:pt x="1922959" y="0"/>
                </a:lnTo>
                <a:lnTo>
                  <a:pt x="2015232" y="0"/>
                </a:lnTo>
                <a:lnTo>
                  <a:pt x="2015232" y="363362"/>
                </a:lnTo>
                <a:lnTo>
                  <a:pt x="2015232" y="363984"/>
                </a:lnTo>
                <a:lnTo>
                  <a:pt x="2015106" y="363984"/>
                </a:lnTo>
                <a:lnTo>
                  <a:pt x="2008046" y="398955"/>
                </a:lnTo>
                <a:cubicBezTo>
                  <a:pt x="1994165" y="431774"/>
                  <a:pt x="1961668" y="454802"/>
                  <a:pt x="1923792" y="454802"/>
                </a:cubicBezTo>
                <a:lnTo>
                  <a:pt x="1922959" y="454634"/>
                </a:lnTo>
                <a:lnTo>
                  <a:pt x="1922959" y="454802"/>
                </a:lnTo>
                <a:lnTo>
                  <a:pt x="0" y="454802"/>
                </a:lnTo>
                <a:lnTo>
                  <a:pt x="0" y="363984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1600" dirty="0" err="1"/>
              <a:t>ell@s</a:t>
            </a:r>
            <a:r>
              <a:rPr lang="en-US" sz="1600" dirty="0"/>
              <a:t>/</a:t>
            </a:r>
            <a:r>
              <a:rPr lang="en-US" sz="1600" dirty="0" err="1"/>
              <a:t>Uds</a:t>
            </a:r>
            <a:r>
              <a:rPr lang="en-US" sz="1600" dirty="0"/>
              <a:t>. </a:t>
            </a:r>
            <a:r>
              <a:rPr lang="en-US" sz="2000" b="1" dirty="0"/>
              <a:t>son</a:t>
            </a:r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0B8EC86A-4A30-1A4B-91E5-176863D87BDC}"/>
              </a:ext>
            </a:extLst>
          </p:cNvPr>
          <p:cNvSpPr/>
          <p:nvPr/>
        </p:nvSpPr>
        <p:spPr>
          <a:xfrm>
            <a:off x="1850228" y="2978706"/>
            <a:ext cx="2022304" cy="456398"/>
          </a:xfrm>
          <a:custGeom>
            <a:avLst/>
            <a:gdLst>
              <a:gd name="connsiteX0" fmla="*/ 0 w 2015232"/>
              <a:gd name="connsiteY0" fmla="*/ 0 h 454802"/>
              <a:gd name="connsiteX1" fmla="*/ 92273 w 2015232"/>
              <a:gd name="connsiteY1" fmla="*/ 0 h 454802"/>
              <a:gd name="connsiteX2" fmla="*/ 2015232 w 2015232"/>
              <a:gd name="connsiteY2" fmla="*/ 0 h 454802"/>
              <a:gd name="connsiteX3" fmla="*/ 2015232 w 2015232"/>
              <a:gd name="connsiteY3" fmla="*/ 363984 h 454802"/>
              <a:gd name="connsiteX4" fmla="*/ 2015232 w 2015232"/>
              <a:gd name="connsiteY4" fmla="*/ 454802 h 454802"/>
              <a:gd name="connsiteX5" fmla="*/ 92273 w 2015232"/>
              <a:gd name="connsiteY5" fmla="*/ 454802 h 454802"/>
              <a:gd name="connsiteX6" fmla="*/ 92273 w 2015232"/>
              <a:gd name="connsiteY6" fmla="*/ 454634 h 454802"/>
              <a:gd name="connsiteX7" fmla="*/ 91440 w 2015232"/>
              <a:gd name="connsiteY7" fmla="*/ 454802 h 454802"/>
              <a:gd name="connsiteX8" fmla="*/ 7186 w 2015232"/>
              <a:gd name="connsiteY8" fmla="*/ 398955 h 454802"/>
              <a:gd name="connsiteX9" fmla="*/ 125 w 2015232"/>
              <a:gd name="connsiteY9" fmla="*/ 363984 h 454802"/>
              <a:gd name="connsiteX10" fmla="*/ 0 w 2015232"/>
              <a:gd name="connsiteY10" fmla="*/ 363984 h 454802"/>
              <a:gd name="connsiteX11" fmla="*/ 0 w 2015232"/>
              <a:gd name="connsiteY11" fmla="*/ 363362 h 454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15232" h="454802">
                <a:moveTo>
                  <a:pt x="0" y="0"/>
                </a:moveTo>
                <a:lnTo>
                  <a:pt x="92273" y="0"/>
                </a:lnTo>
                <a:lnTo>
                  <a:pt x="2015232" y="0"/>
                </a:lnTo>
                <a:lnTo>
                  <a:pt x="2015232" y="363984"/>
                </a:lnTo>
                <a:lnTo>
                  <a:pt x="2015232" y="454802"/>
                </a:lnTo>
                <a:lnTo>
                  <a:pt x="92273" y="454802"/>
                </a:lnTo>
                <a:lnTo>
                  <a:pt x="92273" y="454634"/>
                </a:lnTo>
                <a:lnTo>
                  <a:pt x="91440" y="454802"/>
                </a:lnTo>
                <a:cubicBezTo>
                  <a:pt x="53564" y="454802"/>
                  <a:pt x="21067" y="431774"/>
                  <a:pt x="7186" y="398955"/>
                </a:cubicBezTo>
                <a:lnTo>
                  <a:pt x="125" y="363984"/>
                </a:lnTo>
                <a:lnTo>
                  <a:pt x="0" y="363984"/>
                </a:lnTo>
                <a:lnTo>
                  <a:pt x="0" y="363362"/>
                </a:lnTo>
                <a:close/>
              </a:path>
            </a:pathLst>
          </a:cu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1600" dirty="0" err="1"/>
              <a:t>él</a:t>
            </a:r>
            <a:r>
              <a:rPr lang="en-US" sz="1600" dirty="0"/>
              <a:t>/</a:t>
            </a:r>
            <a:r>
              <a:rPr lang="en-US" sz="1600" dirty="0" err="1"/>
              <a:t>ella</a:t>
            </a:r>
            <a:r>
              <a:rPr lang="en-US" sz="1600" dirty="0"/>
              <a:t>/</a:t>
            </a:r>
            <a:r>
              <a:rPr lang="en-US" sz="1600" dirty="0" err="1"/>
              <a:t>Ud</a:t>
            </a:r>
            <a:r>
              <a:rPr lang="en-US" sz="1600" dirty="0"/>
              <a:t>.</a:t>
            </a:r>
            <a:r>
              <a:rPr lang="en-US" sz="2000" dirty="0"/>
              <a:t> </a:t>
            </a:r>
            <a:r>
              <a:rPr lang="en-US" sz="2000" b="1" dirty="0"/>
              <a:t>es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197A1F6-CE5D-0845-95B5-C0EF4C2AAB05}"/>
              </a:ext>
            </a:extLst>
          </p:cNvPr>
          <p:cNvSpPr/>
          <p:nvPr/>
        </p:nvSpPr>
        <p:spPr>
          <a:xfrm>
            <a:off x="3867872" y="2519902"/>
            <a:ext cx="2025796" cy="45880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 </a:t>
            </a:r>
            <a:endParaRPr lang="en-US" sz="2000" b="1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ACE7834-B0C6-9047-8293-7ADB88BEAC41}"/>
              </a:ext>
            </a:extLst>
          </p:cNvPr>
          <p:cNvSpPr/>
          <p:nvPr/>
        </p:nvSpPr>
        <p:spPr>
          <a:xfrm>
            <a:off x="1850226" y="2519903"/>
            <a:ext cx="2021064" cy="45880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tú</a:t>
            </a:r>
            <a:r>
              <a:rPr lang="en-US" sz="2000" dirty="0"/>
              <a:t> </a:t>
            </a:r>
            <a:r>
              <a:rPr lang="en-US" sz="2000" b="1" dirty="0" err="1"/>
              <a:t>eres</a:t>
            </a:r>
            <a:r>
              <a:rPr lang="en-US" sz="2000" b="1" dirty="0"/>
              <a:t> </a:t>
            </a:r>
            <a:r>
              <a:rPr lang="en-US" sz="2000" dirty="0"/>
              <a:t>|</a:t>
            </a:r>
            <a:r>
              <a:rPr lang="en-US" sz="2000" b="1" dirty="0"/>
              <a:t> </a:t>
            </a:r>
            <a:r>
              <a:rPr lang="en-US" sz="1600" b="1" dirty="0" err="1"/>
              <a:t>vos</a:t>
            </a:r>
            <a:r>
              <a:rPr lang="en-US" sz="2000" b="1" dirty="0"/>
              <a:t> </a:t>
            </a:r>
            <a:r>
              <a:rPr lang="en-US" sz="2000" b="1" dirty="0" err="1"/>
              <a:t>sos</a:t>
            </a:r>
            <a:endParaRPr lang="en-US" sz="2000" b="1" dirty="0"/>
          </a:p>
        </p:txBody>
      </p:sp>
      <p:sp>
        <p:nvSpPr>
          <p:cNvPr id="51" name="Freeform 50">
            <a:extLst>
              <a:ext uri="{FF2B5EF4-FFF2-40B4-BE49-F238E27FC236}">
                <a16:creationId xmlns:a16="http://schemas.microsoft.com/office/drawing/2014/main" id="{AC859E6B-498E-1043-9EB5-54C03152A8FB}"/>
              </a:ext>
            </a:extLst>
          </p:cNvPr>
          <p:cNvSpPr/>
          <p:nvPr/>
        </p:nvSpPr>
        <p:spPr>
          <a:xfrm>
            <a:off x="8315343" y="2062457"/>
            <a:ext cx="2022305" cy="456398"/>
          </a:xfrm>
          <a:custGeom>
            <a:avLst/>
            <a:gdLst>
              <a:gd name="connsiteX0" fmla="*/ 0 w 2015233"/>
              <a:gd name="connsiteY0" fmla="*/ 0 h 454802"/>
              <a:gd name="connsiteX1" fmla="*/ 1922959 w 2015233"/>
              <a:gd name="connsiteY1" fmla="*/ 0 h 454802"/>
              <a:gd name="connsiteX2" fmla="*/ 2007213 w 2015233"/>
              <a:gd name="connsiteY2" fmla="*/ 55847 h 454802"/>
              <a:gd name="connsiteX3" fmla="*/ 2014274 w 2015233"/>
              <a:gd name="connsiteY3" fmla="*/ 90818 h 454802"/>
              <a:gd name="connsiteX4" fmla="*/ 2015233 w 2015233"/>
              <a:gd name="connsiteY4" fmla="*/ 90818 h 454802"/>
              <a:gd name="connsiteX5" fmla="*/ 2015233 w 2015233"/>
              <a:gd name="connsiteY5" fmla="*/ 454802 h 454802"/>
              <a:gd name="connsiteX6" fmla="*/ 1922959 w 2015233"/>
              <a:gd name="connsiteY6" fmla="*/ 454802 h 454802"/>
              <a:gd name="connsiteX7" fmla="*/ 1 w 2015233"/>
              <a:gd name="connsiteY7" fmla="*/ 454802 h 454802"/>
              <a:gd name="connsiteX8" fmla="*/ 0 w 2015233"/>
              <a:gd name="connsiteY8" fmla="*/ 454802 h 454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15233" h="454802">
                <a:moveTo>
                  <a:pt x="0" y="0"/>
                </a:moveTo>
                <a:lnTo>
                  <a:pt x="1922959" y="0"/>
                </a:lnTo>
                <a:cubicBezTo>
                  <a:pt x="1960835" y="0"/>
                  <a:pt x="1993332" y="23028"/>
                  <a:pt x="2007213" y="55847"/>
                </a:cubicBezTo>
                <a:lnTo>
                  <a:pt x="2014274" y="90818"/>
                </a:lnTo>
                <a:lnTo>
                  <a:pt x="2015233" y="90818"/>
                </a:lnTo>
                <a:lnTo>
                  <a:pt x="2015233" y="454802"/>
                </a:lnTo>
                <a:lnTo>
                  <a:pt x="1922959" y="454802"/>
                </a:lnTo>
                <a:lnTo>
                  <a:pt x="1" y="454802"/>
                </a:lnTo>
                <a:lnTo>
                  <a:pt x="0" y="454802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1600" dirty="0" err="1"/>
              <a:t>nosotros</a:t>
            </a:r>
            <a:r>
              <a:rPr lang="en-US" sz="2000" dirty="0"/>
              <a:t> </a:t>
            </a:r>
            <a:r>
              <a:rPr lang="en-US" sz="2000" b="1" dirty="0" err="1"/>
              <a:t>estamos</a:t>
            </a:r>
            <a:endParaRPr lang="en-US" sz="2000" b="1" dirty="0"/>
          </a:p>
        </p:txBody>
      </p:sp>
      <p:sp>
        <p:nvSpPr>
          <p:cNvPr id="52" name="Freeform 51">
            <a:extLst>
              <a:ext uri="{FF2B5EF4-FFF2-40B4-BE49-F238E27FC236}">
                <a16:creationId xmlns:a16="http://schemas.microsoft.com/office/drawing/2014/main" id="{9BC22391-0165-D044-B64D-254E77AA2F1E}"/>
              </a:ext>
            </a:extLst>
          </p:cNvPr>
          <p:cNvSpPr/>
          <p:nvPr/>
        </p:nvSpPr>
        <p:spPr>
          <a:xfrm>
            <a:off x="6295954" y="2064239"/>
            <a:ext cx="2022304" cy="457022"/>
          </a:xfrm>
          <a:custGeom>
            <a:avLst/>
            <a:gdLst>
              <a:gd name="connsiteX0" fmla="*/ 92273 w 2015232"/>
              <a:gd name="connsiteY0" fmla="*/ 0 h 455424"/>
              <a:gd name="connsiteX1" fmla="*/ 95354 w 2015232"/>
              <a:gd name="connsiteY1" fmla="*/ 622 h 455424"/>
              <a:gd name="connsiteX2" fmla="*/ 2015232 w 2015232"/>
              <a:gd name="connsiteY2" fmla="*/ 622 h 455424"/>
              <a:gd name="connsiteX3" fmla="*/ 2015232 w 2015232"/>
              <a:gd name="connsiteY3" fmla="*/ 91440 h 455424"/>
              <a:gd name="connsiteX4" fmla="*/ 2015232 w 2015232"/>
              <a:gd name="connsiteY4" fmla="*/ 455424 h 455424"/>
              <a:gd name="connsiteX5" fmla="*/ 92273 w 2015232"/>
              <a:gd name="connsiteY5" fmla="*/ 455424 h 455424"/>
              <a:gd name="connsiteX6" fmla="*/ 0 w 2015232"/>
              <a:gd name="connsiteY6" fmla="*/ 455424 h 455424"/>
              <a:gd name="connsiteX7" fmla="*/ 0 w 2015232"/>
              <a:gd name="connsiteY7" fmla="*/ 91440 h 455424"/>
              <a:gd name="connsiteX8" fmla="*/ 833 w 2015232"/>
              <a:gd name="connsiteY8" fmla="*/ 91440 h 455424"/>
              <a:gd name="connsiteX9" fmla="*/ 92273 w 2015232"/>
              <a:gd name="connsiteY9" fmla="*/ 0 h 455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15232" h="455424">
                <a:moveTo>
                  <a:pt x="92273" y="0"/>
                </a:moveTo>
                <a:lnTo>
                  <a:pt x="95354" y="622"/>
                </a:lnTo>
                <a:lnTo>
                  <a:pt x="2015232" y="622"/>
                </a:lnTo>
                <a:lnTo>
                  <a:pt x="2015232" y="91440"/>
                </a:lnTo>
                <a:lnTo>
                  <a:pt x="2015232" y="455424"/>
                </a:lnTo>
                <a:lnTo>
                  <a:pt x="92273" y="455424"/>
                </a:lnTo>
                <a:lnTo>
                  <a:pt x="0" y="455424"/>
                </a:lnTo>
                <a:lnTo>
                  <a:pt x="0" y="91440"/>
                </a:lnTo>
                <a:lnTo>
                  <a:pt x="833" y="91440"/>
                </a:lnTo>
                <a:cubicBezTo>
                  <a:pt x="833" y="40939"/>
                  <a:pt x="41772" y="0"/>
                  <a:pt x="92273" y="0"/>
                </a:cubicBezTo>
                <a:close/>
              </a:path>
            </a:pathLst>
          </a:cu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1600" dirty="0" err="1"/>
              <a:t>yo</a:t>
            </a:r>
            <a:r>
              <a:rPr lang="en-US" sz="2000" dirty="0"/>
              <a:t> </a:t>
            </a:r>
            <a:r>
              <a:rPr lang="en-US" sz="2000" b="1" dirty="0" err="1"/>
              <a:t>estoy</a:t>
            </a:r>
            <a:endParaRPr lang="en-US" sz="2000" b="1" dirty="0"/>
          </a:p>
        </p:txBody>
      </p:sp>
      <p:sp>
        <p:nvSpPr>
          <p:cNvPr id="53" name="Freeform 52">
            <a:extLst>
              <a:ext uri="{FF2B5EF4-FFF2-40B4-BE49-F238E27FC236}">
                <a16:creationId xmlns:a16="http://schemas.microsoft.com/office/drawing/2014/main" id="{30DAFD85-F141-AF44-BAF7-4FDB6EA1AE69}"/>
              </a:ext>
            </a:extLst>
          </p:cNvPr>
          <p:cNvSpPr/>
          <p:nvPr/>
        </p:nvSpPr>
        <p:spPr>
          <a:xfrm>
            <a:off x="8317091" y="2979753"/>
            <a:ext cx="2022304" cy="456398"/>
          </a:xfrm>
          <a:custGeom>
            <a:avLst/>
            <a:gdLst>
              <a:gd name="connsiteX0" fmla="*/ 0 w 2015232"/>
              <a:gd name="connsiteY0" fmla="*/ 0 h 454802"/>
              <a:gd name="connsiteX1" fmla="*/ 1922959 w 2015232"/>
              <a:gd name="connsiteY1" fmla="*/ 0 h 454802"/>
              <a:gd name="connsiteX2" fmla="*/ 2015232 w 2015232"/>
              <a:gd name="connsiteY2" fmla="*/ 0 h 454802"/>
              <a:gd name="connsiteX3" fmla="*/ 2015232 w 2015232"/>
              <a:gd name="connsiteY3" fmla="*/ 363362 h 454802"/>
              <a:gd name="connsiteX4" fmla="*/ 2015232 w 2015232"/>
              <a:gd name="connsiteY4" fmla="*/ 363984 h 454802"/>
              <a:gd name="connsiteX5" fmla="*/ 2015106 w 2015232"/>
              <a:gd name="connsiteY5" fmla="*/ 363984 h 454802"/>
              <a:gd name="connsiteX6" fmla="*/ 2008046 w 2015232"/>
              <a:gd name="connsiteY6" fmla="*/ 398955 h 454802"/>
              <a:gd name="connsiteX7" fmla="*/ 1923792 w 2015232"/>
              <a:gd name="connsiteY7" fmla="*/ 454802 h 454802"/>
              <a:gd name="connsiteX8" fmla="*/ 1922959 w 2015232"/>
              <a:gd name="connsiteY8" fmla="*/ 454634 h 454802"/>
              <a:gd name="connsiteX9" fmla="*/ 1922959 w 2015232"/>
              <a:gd name="connsiteY9" fmla="*/ 454802 h 454802"/>
              <a:gd name="connsiteX10" fmla="*/ 0 w 2015232"/>
              <a:gd name="connsiteY10" fmla="*/ 454802 h 454802"/>
              <a:gd name="connsiteX11" fmla="*/ 0 w 2015232"/>
              <a:gd name="connsiteY11" fmla="*/ 363984 h 454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15232" h="454802">
                <a:moveTo>
                  <a:pt x="0" y="0"/>
                </a:moveTo>
                <a:lnTo>
                  <a:pt x="1922959" y="0"/>
                </a:lnTo>
                <a:lnTo>
                  <a:pt x="2015232" y="0"/>
                </a:lnTo>
                <a:lnTo>
                  <a:pt x="2015232" y="363362"/>
                </a:lnTo>
                <a:lnTo>
                  <a:pt x="2015232" y="363984"/>
                </a:lnTo>
                <a:lnTo>
                  <a:pt x="2015106" y="363984"/>
                </a:lnTo>
                <a:lnTo>
                  <a:pt x="2008046" y="398955"/>
                </a:lnTo>
                <a:cubicBezTo>
                  <a:pt x="1994165" y="431774"/>
                  <a:pt x="1961668" y="454802"/>
                  <a:pt x="1923792" y="454802"/>
                </a:cubicBezTo>
                <a:lnTo>
                  <a:pt x="1922959" y="454634"/>
                </a:lnTo>
                <a:lnTo>
                  <a:pt x="1922959" y="454802"/>
                </a:lnTo>
                <a:lnTo>
                  <a:pt x="0" y="454802"/>
                </a:lnTo>
                <a:lnTo>
                  <a:pt x="0" y="363984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1600" dirty="0" err="1"/>
              <a:t>ell@s</a:t>
            </a:r>
            <a:r>
              <a:rPr lang="en-US" sz="1600" dirty="0"/>
              <a:t>/</a:t>
            </a:r>
            <a:r>
              <a:rPr lang="en-US" sz="1600" dirty="0" err="1"/>
              <a:t>Uds</a:t>
            </a:r>
            <a:r>
              <a:rPr lang="en-US" sz="1600" dirty="0"/>
              <a:t>. </a:t>
            </a:r>
            <a:r>
              <a:rPr lang="en-US" sz="2000" b="1" dirty="0" err="1"/>
              <a:t>están</a:t>
            </a:r>
            <a:endParaRPr lang="en-US" sz="2000" b="1" dirty="0"/>
          </a:p>
        </p:txBody>
      </p:sp>
      <p:sp>
        <p:nvSpPr>
          <p:cNvPr id="54" name="Freeform 53">
            <a:extLst>
              <a:ext uri="{FF2B5EF4-FFF2-40B4-BE49-F238E27FC236}">
                <a16:creationId xmlns:a16="http://schemas.microsoft.com/office/drawing/2014/main" id="{643311D9-970D-9945-8EF3-812138F7F624}"/>
              </a:ext>
            </a:extLst>
          </p:cNvPr>
          <p:cNvSpPr/>
          <p:nvPr/>
        </p:nvSpPr>
        <p:spPr>
          <a:xfrm>
            <a:off x="6295954" y="2979753"/>
            <a:ext cx="2022304" cy="456398"/>
          </a:xfrm>
          <a:custGeom>
            <a:avLst/>
            <a:gdLst>
              <a:gd name="connsiteX0" fmla="*/ 0 w 2015232"/>
              <a:gd name="connsiteY0" fmla="*/ 0 h 454802"/>
              <a:gd name="connsiteX1" fmla="*/ 92273 w 2015232"/>
              <a:gd name="connsiteY1" fmla="*/ 0 h 454802"/>
              <a:gd name="connsiteX2" fmla="*/ 2015232 w 2015232"/>
              <a:gd name="connsiteY2" fmla="*/ 0 h 454802"/>
              <a:gd name="connsiteX3" fmla="*/ 2015232 w 2015232"/>
              <a:gd name="connsiteY3" fmla="*/ 363984 h 454802"/>
              <a:gd name="connsiteX4" fmla="*/ 2015232 w 2015232"/>
              <a:gd name="connsiteY4" fmla="*/ 454802 h 454802"/>
              <a:gd name="connsiteX5" fmla="*/ 92273 w 2015232"/>
              <a:gd name="connsiteY5" fmla="*/ 454802 h 454802"/>
              <a:gd name="connsiteX6" fmla="*/ 92273 w 2015232"/>
              <a:gd name="connsiteY6" fmla="*/ 454634 h 454802"/>
              <a:gd name="connsiteX7" fmla="*/ 91440 w 2015232"/>
              <a:gd name="connsiteY7" fmla="*/ 454802 h 454802"/>
              <a:gd name="connsiteX8" fmla="*/ 7186 w 2015232"/>
              <a:gd name="connsiteY8" fmla="*/ 398955 h 454802"/>
              <a:gd name="connsiteX9" fmla="*/ 125 w 2015232"/>
              <a:gd name="connsiteY9" fmla="*/ 363984 h 454802"/>
              <a:gd name="connsiteX10" fmla="*/ 0 w 2015232"/>
              <a:gd name="connsiteY10" fmla="*/ 363984 h 454802"/>
              <a:gd name="connsiteX11" fmla="*/ 0 w 2015232"/>
              <a:gd name="connsiteY11" fmla="*/ 363362 h 454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15232" h="454802">
                <a:moveTo>
                  <a:pt x="0" y="0"/>
                </a:moveTo>
                <a:lnTo>
                  <a:pt x="92273" y="0"/>
                </a:lnTo>
                <a:lnTo>
                  <a:pt x="2015232" y="0"/>
                </a:lnTo>
                <a:lnTo>
                  <a:pt x="2015232" y="363984"/>
                </a:lnTo>
                <a:lnTo>
                  <a:pt x="2015232" y="454802"/>
                </a:lnTo>
                <a:lnTo>
                  <a:pt x="92273" y="454802"/>
                </a:lnTo>
                <a:lnTo>
                  <a:pt x="92273" y="454634"/>
                </a:lnTo>
                <a:lnTo>
                  <a:pt x="91440" y="454802"/>
                </a:lnTo>
                <a:cubicBezTo>
                  <a:pt x="53564" y="454802"/>
                  <a:pt x="21067" y="431774"/>
                  <a:pt x="7186" y="398955"/>
                </a:cubicBezTo>
                <a:lnTo>
                  <a:pt x="125" y="363984"/>
                </a:lnTo>
                <a:lnTo>
                  <a:pt x="0" y="363984"/>
                </a:lnTo>
                <a:lnTo>
                  <a:pt x="0" y="363362"/>
                </a:lnTo>
                <a:close/>
              </a:path>
            </a:pathLst>
          </a:cu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1600" dirty="0" err="1"/>
              <a:t>él</a:t>
            </a:r>
            <a:r>
              <a:rPr lang="en-US" sz="1600" dirty="0"/>
              <a:t>/</a:t>
            </a:r>
            <a:r>
              <a:rPr lang="en-US" sz="1600" dirty="0" err="1"/>
              <a:t>ella</a:t>
            </a:r>
            <a:r>
              <a:rPr lang="en-US" sz="1600" dirty="0"/>
              <a:t>/</a:t>
            </a:r>
            <a:r>
              <a:rPr lang="en-US" sz="1600" dirty="0" err="1"/>
              <a:t>Ud</a:t>
            </a:r>
            <a:r>
              <a:rPr lang="en-US" sz="1600" dirty="0"/>
              <a:t>. </a:t>
            </a:r>
            <a:r>
              <a:rPr lang="en-US" sz="2000" b="1" dirty="0" err="1"/>
              <a:t>está</a:t>
            </a:r>
            <a:endParaRPr lang="en-US" sz="2000" b="1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F1CEEB7B-FD25-7249-9C02-266ACA25B926}"/>
              </a:ext>
            </a:extLst>
          </p:cNvPr>
          <p:cNvSpPr/>
          <p:nvPr/>
        </p:nvSpPr>
        <p:spPr>
          <a:xfrm>
            <a:off x="8313598" y="2520949"/>
            <a:ext cx="2025796" cy="45880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2AA0291-417F-D146-A28C-CC629783AD83}"/>
              </a:ext>
            </a:extLst>
          </p:cNvPr>
          <p:cNvSpPr/>
          <p:nvPr/>
        </p:nvSpPr>
        <p:spPr>
          <a:xfrm>
            <a:off x="6295952" y="2520950"/>
            <a:ext cx="2021064" cy="45880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tú</a:t>
            </a:r>
            <a:r>
              <a:rPr lang="en-US" sz="1600" dirty="0"/>
              <a:t>/</a:t>
            </a:r>
            <a:r>
              <a:rPr lang="en-US" sz="1600" dirty="0" err="1"/>
              <a:t>vos</a:t>
            </a:r>
            <a:r>
              <a:rPr lang="en-US" sz="2000" dirty="0"/>
              <a:t> </a:t>
            </a:r>
            <a:r>
              <a:rPr lang="en-US" sz="2000" b="1" dirty="0" err="1"/>
              <a:t>estás</a:t>
            </a:r>
            <a:endParaRPr lang="en-US" sz="2000" b="1" dirty="0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0CA1F119-960D-F34D-BBDB-63FC992224C6}"/>
              </a:ext>
            </a:extLst>
          </p:cNvPr>
          <p:cNvSpPr/>
          <p:nvPr/>
        </p:nvSpPr>
        <p:spPr>
          <a:xfrm>
            <a:off x="6097186" y="4373326"/>
            <a:ext cx="3259250" cy="608530"/>
          </a:xfrm>
          <a:custGeom>
            <a:avLst/>
            <a:gdLst>
              <a:gd name="connsiteX0" fmla="*/ 0 w 2015233"/>
              <a:gd name="connsiteY0" fmla="*/ 0 h 454802"/>
              <a:gd name="connsiteX1" fmla="*/ 1922959 w 2015233"/>
              <a:gd name="connsiteY1" fmla="*/ 0 h 454802"/>
              <a:gd name="connsiteX2" fmla="*/ 2007213 w 2015233"/>
              <a:gd name="connsiteY2" fmla="*/ 55847 h 454802"/>
              <a:gd name="connsiteX3" fmla="*/ 2014274 w 2015233"/>
              <a:gd name="connsiteY3" fmla="*/ 90818 h 454802"/>
              <a:gd name="connsiteX4" fmla="*/ 2015233 w 2015233"/>
              <a:gd name="connsiteY4" fmla="*/ 90818 h 454802"/>
              <a:gd name="connsiteX5" fmla="*/ 2015233 w 2015233"/>
              <a:gd name="connsiteY5" fmla="*/ 454802 h 454802"/>
              <a:gd name="connsiteX6" fmla="*/ 1922959 w 2015233"/>
              <a:gd name="connsiteY6" fmla="*/ 454802 h 454802"/>
              <a:gd name="connsiteX7" fmla="*/ 1 w 2015233"/>
              <a:gd name="connsiteY7" fmla="*/ 454802 h 454802"/>
              <a:gd name="connsiteX8" fmla="*/ 0 w 2015233"/>
              <a:gd name="connsiteY8" fmla="*/ 454802 h 454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15233" h="454802">
                <a:moveTo>
                  <a:pt x="0" y="0"/>
                </a:moveTo>
                <a:lnTo>
                  <a:pt x="1922959" y="0"/>
                </a:lnTo>
                <a:cubicBezTo>
                  <a:pt x="1960835" y="0"/>
                  <a:pt x="1993332" y="23028"/>
                  <a:pt x="2007213" y="55847"/>
                </a:cubicBezTo>
                <a:lnTo>
                  <a:pt x="2014274" y="90818"/>
                </a:lnTo>
                <a:lnTo>
                  <a:pt x="2015233" y="90818"/>
                </a:lnTo>
                <a:lnTo>
                  <a:pt x="2015233" y="454802"/>
                </a:lnTo>
                <a:lnTo>
                  <a:pt x="1922959" y="454802"/>
                </a:lnTo>
                <a:lnTo>
                  <a:pt x="1" y="454802"/>
                </a:lnTo>
                <a:lnTo>
                  <a:pt x="0" y="454802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2400" b="1" dirty="0"/>
              <a:t>we’re</a:t>
            </a:r>
            <a:endParaRPr lang="en-US" sz="3200" b="1" dirty="0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21991375-F47A-894D-9BDE-2266E32745FF}"/>
              </a:ext>
            </a:extLst>
          </p:cNvPr>
          <p:cNvSpPr/>
          <p:nvPr/>
        </p:nvSpPr>
        <p:spPr>
          <a:xfrm>
            <a:off x="3398407" y="4373326"/>
            <a:ext cx="2696404" cy="609363"/>
          </a:xfrm>
          <a:custGeom>
            <a:avLst/>
            <a:gdLst>
              <a:gd name="connsiteX0" fmla="*/ 92273 w 2015232"/>
              <a:gd name="connsiteY0" fmla="*/ 0 h 455424"/>
              <a:gd name="connsiteX1" fmla="*/ 95354 w 2015232"/>
              <a:gd name="connsiteY1" fmla="*/ 622 h 455424"/>
              <a:gd name="connsiteX2" fmla="*/ 2015232 w 2015232"/>
              <a:gd name="connsiteY2" fmla="*/ 622 h 455424"/>
              <a:gd name="connsiteX3" fmla="*/ 2015232 w 2015232"/>
              <a:gd name="connsiteY3" fmla="*/ 91440 h 455424"/>
              <a:gd name="connsiteX4" fmla="*/ 2015232 w 2015232"/>
              <a:gd name="connsiteY4" fmla="*/ 455424 h 455424"/>
              <a:gd name="connsiteX5" fmla="*/ 92273 w 2015232"/>
              <a:gd name="connsiteY5" fmla="*/ 455424 h 455424"/>
              <a:gd name="connsiteX6" fmla="*/ 0 w 2015232"/>
              <a:gd name="connsiteY6" fmla="*/ 455424 h 455424"/>
              <a:gd name="connsiteX7" fmla="*/ 0 w 2015232"/>
              <a:gd name="connsiteY7" fmla="*/ 91440 h 455424"/>
              <a:gd name="connsiteX8" fmla="*/ 833 w 2015232"/>
              <a:gd name="connsiteY8" fmla="*/ 91440 h 455424"/>
              <a:gd name="connsiteX9" fmla="*/ 92273 w 2015232"/>
              <a:gd name="connsiteY9" fmla="*/ 0 h 455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15232" h="455424">
                <a:moveTo>
                  <a:pt x="92273" y="0"/>
                </a:moveTo>
                <a:lnTo>
                  <a:pt x="95354" y="622"/>
                </a:lnTo>
                <a:lnTo>
                  <a:pt x="2015232" y="622"/>
                </a:lnTo>
                <a:lnTo>
                  <a:pt x="2015232" y="91440"/>
                </a:lnTo>
                <a:lnTo>
                  <a:pt x="2015232" y="455424"/>
                </a:lnTo>
                <a:lnTo>
                  <a:pt x="92273" y="455424"/>
                </a:lnTo>
                <a:lnTo>
                  <a:pt x="0" y="455424"/>
                </a:lnTo>
                <a:lnTo>
                  <a:pt x="0" y="91440"/>
                </a:lnTo>
                <a:lnTo>
                  <a:pt x="833" y="91440"/>
                </a:lnTo>
                <a:cubicBezTo>
                  <a:pt x="833" y="40939"/>
                  <a:pt x="41772" y="0"/>
                  <a:pt x="92273" y="0"/>
                </a:cubicBezTo>
                <a:close/>
              </a:path>
            </a:pathLst>
          </a:custGeom>
          <a:solidFill>
            <a:schemeClr val="tx2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2400" b="1" dirty="0"/>
              <a:t>I’m</a:t>
            </a:r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D706DDA5-C3E0-254C-BCBE-B3A7787724AD}"/>
              </a:ext>
            </a:extLst>
          </p:cNvPr>
          <p:cNvSpPr/>
          <p:nvPr/>
        </p:nvSpPr>
        <p:spPr>
          <a:xfrm>
            <a:off x="6097189" y="5590386"/>
            <a:ext cx="2696404" cy="608530"/>
          </a:xfrm>
          <a:custGeom>
            <a:avLst/>
            <a:gdLst>
              <a:gd name="connsiteX0" fmla="*/ 0 w 2015232"/>
              <a:gd name="connsiteY0" fmla="*/ 0 h 454802"/>
              <a:gd name="connsiteX1" fmla="*/ 1922959 w 2015232"/>
              <a:gd name="connsiteY1" fmla="*/ 0 h 454802"/>
              <a:gd name="connsiteX2" fmla="*/ 2015232 w 2015232"/>
              <a:gd name="connsiteY2" fmla="*/ 0 h 454802"/>
              <a:gd name="connsiteX3" fmla="*/ 2015232 w 2015232"/>
              <a:gd name="connsiteY3" fmla="*/ 363362 h 454802"/>
              <a:gd name="connsiteX4" fmla="*/ 2015232 w 2015232"/>
              <a:gd name="connsiteY4" fmla="*/ 363984 h 454802"/>
              <a:gd name="connsiteX5" fmla="*/ 2015106 w 2015232"/>
              <a:gd name="connsiteY5" fmla="*/ 363984 h 454802"/>
              <a:gd name="connsiteX6" fmla="*/ 2008046 w 2015232"/>
              <a:gd name="connsiteY6" fmla="*/ 398955 h 454802"/>
              <a:gd name="connsiteX7" fmla="*/ 1923792 w 2015232"/>
              <a:gd name="connsiteY7" fmla="*/ 454802 h 454802"/>
              <a:gd name="connsiteX8" fmla="*/ 1922959 w 2015232"/>
              <a:gd name="connsiteY8" fmla="*/ 454634 h 454802"/>
              <a:gd name="connsiteX9" fmla="*/ 1922959 w 2015232"/>
              <a:gd name="connsiteY9" fmla="*/ 454802 h 454802"/>
              <a:gd name="connsiteX10" fmla="*/ 0 w 2015232"/>
              <a:gd name="connsiteY10" fmla="*/ 454802 h 454802"/>
              <a:gd name="connsiteX11" fmla="*/ 0 w 2015232"/>
              <a:gd name="connsiteY11" fmla="*/ 363984 h 454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15232" h="454802">
                <a:moveTo>
                  <a:pt x="0" y="0"/>
                </a:moveTo>
                <a:lnTo>
                  <a:pt x="1922959" y="0"/>
                </a:lnTo>
                <a:lnTo>
                  <a:pt x="2015232" y="0"/>
                </a:lnTo>
                <a:lnTo>
                  <a:pt x="2015232" y="363362"/>
                </a:lnTo>
                <a:lnTo>
                  <a:pt x="2015232" y="363984"/>
                </a:lnTo>
                <a:lnTo>
                  <a:pt x="2015106" y="363984"/>
                </a:lnTo>
                <a:lnTo>
                  <a:pt x="2008046" y="398955"/>
                </a:lnTo>
                <a:cubicBezTo>
                  <a:pt x="1994165" y="431774"/>
                  <a:pt x="1961668" y="454802"/>
                  <a:pt x="1923792" y="454802"/>
                </a:cubicBezTo>
                <a:lnTo>
                  <a:pt x="1922959" y="454634"/>
                </a:lnTo>
                <a:lnTo>
                  <a:pt x="1922959" y="454802"/>
                </a:lnTo>
                <a:lnTo>
                  <a:pt x="0" y="454802"/>
                </a:lnTo>
                <a:lnTo>
                  <a:pt x="0" y="363984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2400" b="1" dirty="0"/>
              <a:t>they’re</a:t>
            </a:r>
            <a:endParaRPr lang="en-US" sz="3200" b="1" dirty="0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D19F62EF-FAEE-E54D-908E-5D37249373CD}"/>
              </a:ext>
            </a:extLst>
          </p:cNvPr>
          <p:cNvSpPr/>
          <p:nvPr/>
        </p:nvSpPr>
        <p:spPr>
          <a:xfrm>
            <a:off x="3398407" y="5590384"/>
            <a:ext cx="2696404" cy="1267615"/>
          </a:xfrm>
          <a:custGeom>
            <a:avLst/>
            <a:gdLst>
              <a:gd name="connsiteX0" fmla="*/ 0 w 2015232"/>
              <a:gd name="connsiteY0" fmla="*/ 0 h 454802"/>
              <a:gd name="connsiteX1" fmla="*/ 92273 w 2015232"/>
              <a:gd name="connsiteY1" fmla="*/ 0 h 454802"/>
              <a:gd name="connsiteX2" fmla="*/ 2015232 w 2015232"/>
              <a:gd name="connsiteY2" fmla="*/ 0 h 454802"/>
              <a:gd name="connsiteX3" fmla="*/ 2015232 w 2015232"/>
              <a:gd name="connsiteY3" fmla="*/ 363984 h 454802"/>
              <a:gd name="connsiteX4" fmla="*/ 2015232 w 2015232"/>
              <a:gd name="connsiteY4" fmla="*/ 454802 h 454802"/>
              <a:gd name="connsiteX5" fmla="*/ 92273 w 2015232"/>
              <a:gd name="connsiteY5" fmla="*/ 454802 h 454802"/>
              <a:gd name="connsiteX6" fmla="*/ 92273 w 2015232"/>
              <a:gd name="connsiteY6" fmla="*/ 454634 h 454802"/>
              <a:gd name="connsiteX7" fmla="*/ 91440 w 2015232"/>
              <a:gd name="connsiteY7" fmla="*/ 454802 h 454802"/>
              <a:gd name="connsiteX8" fmla="*/ 7186 w 2015232"/>
              <a:gd name="connsiteY8" fmla="*/ 398955 h 454802"/>
              <a:gd name="connsiteX9" fmla="*/ 125 w 2015232"/>
              <a:gd name="connsiteY9" fmla="*/ 363984 h 454802"/>
              <a:gd name="connsiteX10" fmla="*/ 0 w 2015232"/>
              <a:gd name="connsiteY10" fmla="*/ 363984 h 454802"/>
              <a:gd name="connsiteX11" fmla="*/ 0 w 2015232"/>
              <a:gd name="connsiteY11" fmla="*/ 363362 h 454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15232" h="454802">
                <a:moveTo>
                  <a:pt x="0" y="0"/>
                </a:moveTo>
                <a:lnTo>
                  <a:pt x="92273" y="0"/>
                </a:lnTo>
                <a:lnTo>
                  <a:pt x="2015232" y="0"/>
                </a:lnTo>
                <a:lnTo>
                  <a:pt x="2015232" y="363984"/>
                </a:lnTo>
                <a:lnTo>
                  <a:pt x="2015232" y="454802"/>
                </a:lnTo>
                <a:lnTo>
                  <a:pt x="92273" y="454802"/>
                </a:lnTo>
                <a:lnTo>
                  <a:pt x="92273" y="454634"/>
                </a:lnTo>
                <a:lnTo>
                  <a:pt x="91440" y="454802"/>
                </a:lnTo>
                <a:cubicBezTo>
                  <a:pt x="53564" y="454802"/>
                  <a:pt x="21067" y="431774"/>
                  <a:pt x="7186" y="398955"/>
                </a:cubicBezTo>
                <a:lnTo>
                  <a:pt x="125" y="363984"/>
                </a:lnTo>
                <a:lnTo>
                  <a:pt x="0" y="363984"/>
                </a:lnTo>
                <a:lnTo>
                  <a:pt x="0" y="363362"/>
                </a:lnTo>
                <a:close/>
              </a:path>
            </a:pathLst>
          </a:custGeom>
          <a:solidFill>
            <a:schemeClr val="tx2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2400" b="1" dirty="0"/>
              <a:t>he’s</a:t>
            </a:r>
          </a:p>
          <a:p>
            <a:pPr algn="ctr"/>
            <a:r>
              <a:rPr lang="en-US" sz="2400" b="1" dirty="0"/>
              <a:t>she’s</a:t>
            </a:r>
          </a:p>
          <a:p>
            <a:pPr algn="ctr"/>
            <a:r>
              <a:rPr lang="en-US" sz="2400" b="1" dirty="0"/>
              <a:t>it’s</a:t>
            </a:r>
            <a:endParaRPr lang="en-US" sz="3200" b="1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A084157-811A-0446-B896-38B7DE174414}"/>
              </a:ext>
            </a:extLst>
          </p:cNvPr>
          <p:cNvSpPr/>
          <p:nvPr/>
        </p:nvSpPr>
        <p:spPr>
          <a:xfrm>
            <a:off x="3398407" y="4981856"/>
            <a:ext cx="5395186" cy="61173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you’re</a:t>
            </a:r>
            <a:endParaRPr lang="en-US" sz="3200" b="1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EFC47555-9875-9541-BD35-5D95752AB860}"/>
              </a:ext>
            </a:extLst>
          </p:cNvPr>
          <p:cNvSpPr/>
          <p:nvPr/>
        </p:nvSpPr>
        <p:spPr>
          <a:xfrm>
            <a:off x="3537493" y="1539796"/>
            <a:ext cx="660758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000" b="0" cap="none" spc="0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ser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71DC7890-BDA6-914A-8957-6135F5C1E76C}"/>
              </a:ext>
            </a:extLst>
          </p:cNvPr>
          <p:cNvSpPr/>
          <p:nvPr/>
        </p:nvSpPr>
        <p:spPr>
          <a:xfrm>
            <a:off x="7837820" y="1539796"/>
            <a:ext cx="964367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000" b="0" cap="none" spc="0" dirty="0" err="1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estar</a:t>
            </a:r>
            <a:endParaRPr lang="en-US" sz="3000" b="0" cap="none" spc="0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FC30787E-372A-E74E-8564-9128F3C632ED}"/>
              </a:ext>
            </a:extLst>
          </p:cNvPr>
          <p:cNvSpPr/>
          <p:nvPr/>
        </p:nvSpPr>
        <p:spPr>
          <a:xfrm>
            <a:off x="5463965" y="3680454"/>
            <a:ext cx="12616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</a:t>
            </a:r>
            <a:r>
              <a:rPr lang="en-US" sz="4000" b="0" cap="none" spc="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 be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6BFF2A7-AF7C-0E40-A4A3-6ACAC3018A5A}"/>
              </a:ext>
            </a:extLst>
          </p:cNvPr>
          <p:cNvSpPr txBox="1"/>
          <p:nvPr/>
        </p:nvSpPr>
        <p:spPr>
          <a:xfrm>
            <a:off x="5119960" y="4500432"/>
            <a:ext cx="689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[</a:t>
            </a:r>
            <a:r>
              <a:rPr lang="en-US" dirty="0" err="1">
                <a:solidFill>
                  <a:schemeClr val="bg1"/>
                </a:solidFill>
              </a:rPr>
              <a:t>a</a:t>
            </a:r>
            <a:r>
              <a:rPr lang="en-US" dirty="0" err="1">
                <a:solidFill>
                  <a:schemeClr val="bg1"/>
                </a:solidFill>
                <a:effectLst/>
              </a:rPr>
              <a:t>ɪm</a:t>
            </a:r>
            <a:r>
              <a:rPr lang="en-US" dirty="0">
                <a:solidFill>
                  <a:schemeClr val="bg1"/>
                </a:solidFill>
                <a:effectLst/>
              </a:rPr>
              <a:t>]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58FF6CE6-1DDF-C045-9DBF-3CAE44C6F558}"/>
              </a:ext>
            </a:extLst>
          </p:cNvPr>
          <p:cNvSpPr txBox="1"/>
          <p:nvPr/>
        </p:nvSpPr>
        <p:spPr>
          <a:xfrm>
            <a:off x="5119960" y="5709985"/>
            <a:ext cx="591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[</a:t>
            </a:r>
            <a:r>
              <a:rPr lang="en-US" dirty="0" err="1">
                <a:solidFill>
                  <a:schemeClr val="bg1"/>
                </a:solidFill>
              </a:rPr>
              <a:t>hi</a:t>
            </a:r>
            <a:r>
              <a:rPr lang="en-US" dirty="0" err="1">
                <a:solidFill>
                  <a:schemeClr val="bg1"/>
                </a:solidFill>
                <a:effectLst/>
              </a:rPr>
              <a:t>z</a:t>
            </a:r>
            <a:r>
              <a:rPr lang="en-US" dirty="0">
                <a:solidFill>
                  <a:schemeClr val="bg1"/>
                </a:solidFill>
                <a:effectLst/>
              </a:rPr>
              <a:t>]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3AC04AE-A02A-C641-83FF-1E49527B53A8}"/>
              </a:ext>
            </a:extLst>
          </p:cNvPr>
          <p:cNvSpPr txBox="1"/>
          <p:nvPr/>
        </p:nvSpPr>
        <p:spPr>
          <a:xfrm>
            <a:off x="6714655" y="5109982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[</a:t>
            </a:r>
            <a:r>
              <a:rPr lang="en-US" dirty="0" err="1">
                <a:solidFill>
                  <a:schemeClr val="bg1"/>
                </a:solidFill>
              </a:rPr>
              <a:t>joɹ</a:t>
            </a:r>
            <a:r>
              <a:rPr lang="en-US" dirty="0">
                <a:solidFill>
                  <a:schemeClr val="bg1"/>
                </a:solidFill>
                <a:effectLst/>
              </a:rPr>
              <a:t>]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D92DB29-35FC-F746-989C-C70618C7DD98}"/>
              </a:ext>
            </a:extLst>
          </p:cNvPr>
          <p:cNvSpPr txBox="1"/>
          <p:nvPr/>
        </p:nvSpPr>
        <p:spPr>
          <a:xfrm>
            <a:off x="5156903" y="6074172"/>
            <a:ext cx="52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[</a:t>
            </a:r>
            <a:r>
              <a:rPr lang="en-US" dirty="0" err="1">
                <a:solidFill>
                  <a:schemeClr val="bg1"/>
                </a:solidFill>
              </a:rPr>
              <a:t>ʃi</a:t>
            </a:r>
            <a:r>
              <a:rPr lang="en-US" dirty="0" err="1">
                <a:solidFill>
                  <a:schemeClr val="bg1"/>
                </a:solidFill>
                <a:effectLst/>
              </a:rPr>
              <a:t>z</a:t>
            </a:r>
            <a:r>
              <a:rPr lang="en-US" dirty="0">
                <a:solidFill>
                  <a:schemeClr val="bg1"/>
                </a:solidFill>
                <a:effectLst/>
              </a:rPr>
              <a:t>]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9E69216-F3FC-4141-9CA6-EAE89B6659B4}"/>
              </a:ext>
            </a:extLst>
          </p:cNvPr>
          <p:cNvSpPr txBox="1"/>
          <p:nvPr/>
        </p:nvSpPr>
        <p:spPr>
          <a:xfrm>
            <a:off x="5153622" y="6410651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[</a:t>
            </a:r>
            <a:r>
              <a:rPr lang="en-US" dirty="0" err="1">
                <a:solidFill>
                  <a:schemeClr val="bg1"/>
                </a:solidFill>
                <a:effectLst/>
              </a:rPr>
              <a:t>ɪts</a:t>
            </a:r>
            <a:r>
              <a:rPr lang="en-US" dirty="0">
                <a:solidFill>
                  <a:schemeClr val="bg1"/>
                </a:solidFill>
                <a:effectLst/>
              </a:rPr>
              <a:t>]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EA3C654-4BFC-6048-AC96-6C5D2484B9FA}"/>
              </a:ext>
            </a:extLst>
          </p:cNvPr>
          <p:cNvSpPr txBox="1"/>
          <p:nvPr/>
        </p:nvSpPr>
        <p:spPr>
          <a:xfrm>
            <a:off x="8104160" y="4500432"/>
            <a:ext cx="1194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[</a:t>
            </a:r>
            <a:r>
              <a:rPr lang="en-US" dirty="0" err="1">
                <a:solidFill>
                  <a:schemeClr val="bg1"/>
                </a:solidFill>
              </a:rPr>
              <a:t>wiɹ</a:t>
            </a:r>
            <a:r>
              <a:rPr lang="en-US" dirty="0">
                <a:solidFill>
                  <a:schemeClr val="bg1"/>
                </a:solidFill>
                <a:effectLst/>
              </a:rPr>
              <a:t>] [</a:t>
            </a:r>
            <a:r>
              <a:rPr lang="en-US" dirty="0" err="1">
                <a:solidFill>
                  <a:schemeClr val="bg1"/>
                </a:solidFill>
                <a:effectLst/>
              </a:rPr>
              <a:t>w</a:t>
            </a:r>
            <a:r>
              <a:rPr lang="en-US" dirty="0" err="1">
                <a:solidFill>
                  <a:schemeClr val="bg1"/>
                </a:solidFill>
              </a:rPr>
              <a:t>ɝr</a:t>
            </a:r>
            <a:r>
              <a:rPr lang="en-US" dirty="0">
                <a:solidFill>
                  <a:schemeClr val="bg1"/>
                </a:solidFill>
              </a:rPr>
              <a:t>]</a:t>
            </a:r>
            <a:endParaRPr lang="en-US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2524EB8-D7B2-814F-A03F-259B0EA67FB6}"/>
              </a:ext>
            </a:extLst>
          </p:cNvPr>
          <p:cNvSpPr txBox="1"/>
          <p:nvPr/>
        </p:nvSpPr>
        <p:spPr>
          <a:xfrm>
            <a:off x="8022492" y="5711589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[</a:t>
            </a:r>
            <a:r>
              <a:rPr lang="en-US" dirty="0" err="1">
                <a:solidFill>
                  <a:schemeClr val="bg1"/>
                </a:solidFill>
              </a:rPr>
              <a:t>ðeiɹ</a:t>
            </a:r>
            <a:r>
              <a:rPr lang="en-US" dirty="0">
                <a:solidFill>
                  <a:schemeClr val="bg1"/>
                </a:solidFill>
                <a:effectLst/>
              </a:rPr>
              <a:t>]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8920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356B2-0FB5-A445-B10E-AA4A2EA50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To Be</a:t>
            </a:r>
            <a:r>
              <a:rPr lang="en-US" i="1" dirty="0"/>
              <a:t> </a:t>
            </a:r>
            <a:r>
              <a:rPr lang="en-US" dirty="0"/>
              <a:t>– </a:t>
            </a:r>
            <a:r>
              <a:rPr lang="en-US" i="1" u="sng" dirty="0"/>
              <a:t>Ser</a:t>
            </a:r>
            <a:r>
              <a:rPr lang="en-US" i="1" dirty="0"/>
              <a:t> </a:t>
            </a:r>
            <a:r>
              <a:rPr lang="en-US" dirty="0"/>
              <a:t>and</a:t>
            </a:r>
            <a:r>
              <a:rPr lang="en-US" i="1" dirty="0"/>
              <a:t> </a:t>
            </a:r>
            <a:r>
              <a:rPr lang="en-US" i="1" u="sng" dirty="0" err="1"/>
              <a:t>Estar</a:t>
            </a:r>
            <a:r>
              <a:rPr lang="en-US" i="1" dirty="0"/>
              <a:t> </a:t>
            </a:r>
            <a:r>
              <a:rPr lang="en-US" dirty="0"/>
              <a:t>Together</a:t>
            </a:r>
            <a:endParaRPr lang="en-US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190154-8FA3-1F4C-9EF4-3442DD630175}"/>
              </a:ext>
            </a:extLst>
          </p:cNvPr>
          <p:cNvSpPr txBox="1"/>
          <p:nvPr/>
        </p:nvSpPr>
        <p:spPr>
          <a:xfrm>
            <a:off x="8024364" y="743667"/>
            <a:ext cx="3796748" cy="563231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000" b="1" dirty="0"/>
              <a:t>Old - </a:t>
            </a:r>
            <a:r>
              <a:rPr lang="en-US" sz="2600" b="1" i="1" dirty="0" err="1"/>
              <a:t>viejo</a:t>
            </a:r>
            <a:r>
              <a:rPr lang="en-US" sz="2600" b="1" i="1" dirty="0"/>
              <a:t> </a:t>
            </a:r>
          </a:p>
          <a:p>
            <a:r>
              <a:rPr lang="en-US" sz="3000" b="1" dirty="0"/>
              <a:t>Young - </a:t>
            </a:r>
            <a:r>
              <a:rPr lang="en-US" sz="2600" b="1" i="1" dirty="0" err="1"/>
              <a:t>joven</a:t>
            </a:r>
            <a:endParaRPr lang="en-US" sz="2600" b="1" i="1" dirty="0"/>
          </a:p>
          <a:p>
            <a:r>
              <a:rPr lang="en-US" sz="3000" b="1" dirty="0"/>
              <a:t>Early - </a:t>
            </a:r>
            <a:r>
              <a:rPr lang="en-US" sz="2600" b="1" i="1" dirty="0" err="1"/>
              <a:t>temprano</a:t>
            </a:r>
            <a:endParaRPr lang="en-US" sz="2600" b="1" i="1" dirty="0"/>
          </a:p>
          <a:p>
            <a:r>
              <a:rPr lang="en-US" sz="3000" b="1" dirty="0"/>
              <a:t>Late - </a:t>
            </a:r>
            <a:r>
              <a:rPr lang="en-US" sz="2600" b="1" i="1" dirty="0" err="1"/>
              <a:t>tarde</a:t>
            </a:r>
            <a:endParaRPr lang="en-US" sz="2600" b="1" i="1" dirty="0"/>
          </a:p>
          <a:p>
            <a:r>
              <a:rPr lang="en-US" sz="3000" b="1" dirty="0"/>
              <a:t>Tall - </a:t>
            </a:r>
            <a:r>
              <a:rPr lang="en-US" sz="2600" b="1" i="1" dirty="0"/>
              <a:t>alto</a:t>
            </a:r>
          </a:p>
          <a:p>
            <a:r>
              <a:rPr lang="en-US" sz="3000" b="1" dirty="0"/>
              <a:t>Short - </a:t>
            </a:r>
            <a:r>
              <a:rPr lang="en-US" sz="2600" b="1" i="1" dirty="0" err="1"/>
              <a:t>corto</a:t>
            </a:r>
            <a:endParaRPr lang="en-US" sz="2600" b="1" i="1" dirty="0"/>
          </a:p>
          <a:p>
            <a:r>
              <a:rPr lang="en-US" sz="3000" b="1" dirty="0"/>
              <a:t>Cold – </a:t>
            </a:r>
            <a:r>
              <a:rPr lang="en-US" sz="2600" b="1" i="1" dirty="0"/>
              <a:t>(</a:t>
            </a:r>
            <a:r>
              <a:rPr lang="en-US" sz="2600" b="1" i="1" dirty="0" err="1"/>
              <a:t>tener</a:t>
            </a:r>
            <a:r>
              <a:rPr lang="en-US" sz="2600" b="1" i="1" dirty="0"/>
              <a:t>) </a:t>
            </a:r>
            <a:r>
              <a:rPr lang="en-US" sz="2600" b="1" i="1" dirty="0" err="1"/>
              <a:t>frío</a:t>
            </a:r>
            <a:endParaRPr lang="en-US" sz="2600" b="1" i="1" dirty="0"/>
          </a:p>
          <a:p>
            <a:r>
              <a:rPr lang="en-US" sz="3000" b="1" dirty="0"/>
              <a:t>Warm – </a:t>
            </a:r>
            <a:r>
              <a:rPr lang="en-US" sz="2600" b="1" i="1" dirty="0"/>
              <a:t>(</a:t>
            </a:r>
            <a:r>
              <a:rPr lang="en-US" sz="2600" b="1" i="1" dirty="0" err="1"/>
              <a:t>tener</a:t>
            </a:r>
            <a:r>
              <a:rPr lang="en-US" sz="2600" b="1" i="1" dirty="0"/>
              <a:t>) </a:t>
            </a:r>
            <a:r>
              <a:rPr lang="en-US" sz="2600" b="1" i="1" dirty="0" err="1"/>
              <a:t>calor</a:t>
            </a:r>
            <a:endParaRPr lang="en-US" sz="2600" b="1" i="1" dirty="0"/>
          </a:p>
          <a:p>
            <a:r>
              <a:rPr lang="en-US" sz="3000" b="1" dirty="0"/>
              <a:t>Hungry – </a:t>
            </a:r>
            <a:r>
              <a:rPr lang="en-US" sz="2600" b="1" i="1" dirty="0"/>
              <a:t>(</a:t>
            </a:r>
            <a:r>
              <a:rPr lang="en-US" sz="2600" b="1" i="1" dirty="0" err="1"/>
              <a:t>tener</a:t>
            </a:r>
            <a:r>
              <a:rPr lang="en-US" sz="2600" b="1" i="1" dirty="0"/>
              <a:t>) </a:t>
            </a:r>
            <a:r>
              <a:rPr lang="en-US" sz="2600" b="1" i="1" dirty="0" err="1"/>
              <a:t>hambre</a:t>
            </a:r>
            <a:endParaRPr lang="en-US" sz="2600" b="1" i="1" dirty="0"/>
          </a:p>
          <a:p>
            <a:r>
              <a:rPr lang="en-US" sz="3000" b="1" dirty="0"/>
              <a:t>Sick - </a:t>
            </a:r>
            <a:r>
              <a:rPr lang="en-US" sz="2600" b="1" i="1" dirty="0" err="1"/>
              <a:t>enfermo</a:t>
            </a:r>
            <a:endParaRPr lang="en-US" sz="2600" b="1" i="1" dirty="0"/>
          </a:p>
          <a:p>
            <a:r>
              <a:rPr lang="en-US" sz="3000" b="1" dirty="0"/>
              <a:t>Fast - </a:t>
            </a:r>
            <a:r>
              <a:rPr lang="en-US" sz="2600" b="1" i="1" dirty="0" err="1"/>
              <a:t>rápido</a:t>
            </a:r>
            <a:endParaRPr lang="en-US" sz="2600" b="1" i="1" dirty="0"/>
          </a:p>
          <a:p>
            <a:r>
              <a:rPr lang="en-US" sz="3000" b="1" dirty="0"/>
              <a:t>Slow - </a:t>
            </a:r>
            <a:r>
              <a:rPr lang="en-US" sz="2600" b="1" i="1" dirty="0"/>
              <a:t>lento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490315C-C819-354D-A2C1-347496AF56C1}"/>
              </a:ext>
            </a:extLst>
          </p:cNvPr>
          <p:cNvGrpSpPr/>
          <p:nvPr/>
        </p:nvGrpSpPr>
        <p:grpSpPr>
          <a:xfrm>
            <a:off x="2719233" y="2897040"/>
            <a:ext cx="3376767" cy="1325563"/>
            <a:chOff x="3398407" y="4373326"/>
            <a:chExt cx="5395186" cy="1825590"/>
          </a:xfrm>
        </p:grpSpPr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30F50CE6-12B4-0C41-8336-8B4550C9770B}"/>
                </a:ext>
              </a:extLst>
            </p:cNvPr>
            <p:cNvSpPr/>
            <p:nvPr/>
          </p:nvSpPr>
          <p:spPr>
            <a:xfrm>
              <a:off x="6097187" y="4373326"/>
              <a:ext cx="2696406" cy="608530"/>
            </a:xfrm>
            <a:custGeom>
              <a:avLst/>
              <a:gdLst>
                <a:gd name="connsiteX0" fmla="*/ 0 w 2015233"/>
                <a:gd name="connsiteY0" fmla="*/ 0 h 454802"/>
                <a:gd name="connsiteX1" fmla="*/ 1922959 w 2015233"/>
                <a:gd name="connsiteY1" fmla="*/ 0 h 454802"/>
                <a:gd name="connsiteX2" fmla="*/ 2007213 w 2015233"/>
                <a:gd name="connsiteY2" fmla="*/ 55847 h 454802"/>
                <a:gd name="connsiteX3" fmla="*/ 2014274 w 2015233"/>
                <a:gd name="connsiteY3" fmla="*/ 90818 h 454802"/>
                <a:gd name="connsiteX4" fmla="*/ 2015233 w 2015233"/>
                <a:gd name="connsiteY4" fmla="*/ 90818 h 454802"/>
                <a:gd name="connsiteX5" fmla="*/ 2015233 w 2015233"/>
                <a:gd name="connsiteY5" fmla="*/ 454802 h 454802"/>
                <a:gd name="connsiteX6" fmla="*/ 1922959 w 2015233"/>
                <a:gd name="connsiteY6" fmla="*/ 454802 h 454802"/>
                <a:gd name="connsiteX7" fmla="*/ 1 w 2015233"/>
                <a:gd name="connsiteY7" fmla="*/ 454802 h 454802"/>
                <a:gd name="connsiteX8" fmla="*/ 0 w 2015233"/>
                <a:gd name="connsiteY8" fmla="*/ 454802 h 454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15233" h="454802">
                  <a:moveTo>
                    <a:pt x="0" y="0"/>
                  </a:moveTo>
                  <a:lnTo>
                    <a:pt x="1922959" y="0"/>
                  </a:lnTo>
                  <a:cubicBezTo>
                    <a:pt x="1960835" y="0"/>
                    <a:pt x="1993332" y="23028"/>
                    <a:pt x="2007213" y="55847"/>
                  </a:cubicBezTo>
                  <a:lnTo>
                    <a:pt x="2014274" y="90818"/>
                  </a:lnTo>
                  <a:lnTo>
                    <a:pt x="2015233" y="90818"/>
                  </a:lnTo>
                  <a:lnTo>
                    <a:pt x="2015233" y="454802"/>
                  </a:lnTo>
                  <a:lnTo>
                    <a:pt x="1922959" y="454802"/>
                  </a:lnTo>
                  <a:lnTo>
                    <a:pt x="1" y="454802"/>
                  </a:lnTo>
                  <a:lnTo>
                    <a:pt x="0" y="454802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2400" dirty="0"/>
                <a:t>we</a:t>
              </a:r>
              <a:r>
                <a:rPr lang="en-US" sz="3200" dirty="0"/>
                <a:t> </a:t>
              </a:r>
              <a:r>
                <a:rPr lang="en-US" sz="3200" b="1" dirty="0"/>
                <a:t>are</a:t>
              </a:r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34FC24FF-B9A0-ED46-BA9D-F84D7E5ACD1A}"/>
                </a:ext>
              </a:extLst>
            </p:cNvPr>
            <p:cNvSpPr/>
            <p:nvPr/>
          </p:nvSpPr>
          <p:spPr>
            <a:xfrm>
              <a:off x="3398407" y="4373326"/>
              <a:ext cx="2696404" cy="609363"/>
            </a:xfrm>
            <a:custGeom>
              <a:avLst/>
              <a:gdLst>
                <a:gd name="connsiteX0" fmla="*/ 92273 w 2015232"/>
                <a:gd name="connsiteY0" fmla="*/ 0 h 455424"/>
                <a:gd name="connsiteX1" fmla="*/ 95354 w 2015232"/>
                <a:gd name="connsiteY1" fmla="*/ 622 h 455424"/>
                <a:gd name="connsiteX2" fmla="*/ 2015232 w 2015232"/>
                <a:gd name="connsiteY2" fmla="*/ 622 h 455424"/>
                <a:gd name="connsiteX3" fmla="*/ 2015232 w 2015232"/>
                <a:gd name="connsiteY3" fmla="*/ 91440 h 455424"/>
                <a:gd name="connsiteX4" fmla="*/ 2015232 w 2015232"/>
                <a:gd name="connsiteY4" fmla="*/ 455424 h 455424"/>
                <a:gd name="connsiteX5" fmla="*/ 92273 w 2015232"/>
                <a:gd name="connsiteY5" fmla="*/ 455424 h 455424"/>
                <a:gd name="connsiteX6" fmla="*/ 0 w 2015232"/>
                <a:gd name="connsiteY6" fmla="*/ 455424 h 455424"/>
                <a:gd name="connsiteX7" fmla="*/ 0 w 2015232"/>
                <a:gd name="connsiteY7" fmla="*/ 91440 h 455424"/>
                <a:gd name="connsiteX8" fmla="*/ 833 w 2015232"/>
                <a:gd name="connsiteY8" fmla="*/ 91440 h 455424"/>
                <a:gd name="connsiteX9" fmla="*/ 92273 w 2015232"/>
                <a:gd name="connsiteY9" fmla="*/ 0 h 455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015232" h="455424">
                  <a:moveTo>
                    <a:pt x="92273" y="0"/>
                  </a:moveTo>
                  <a:lnTo>
                    <a:pt x="95354" y="622"/>
                  </a:lnTo>
                  <a:lnTo>
                    <a:pt x="2015232" y="622"/>
                  </a:lnTo>
                  <a:lnTo>
                    <a:pt x="2015232" y="91440"/>
                  </a:lnTo>
                  <a:lnTo>
                    <a:pt x="2015232" y="455424"/>
                  </a:lnTo>
                  <a:lnTo>
                    <a:pt x="92273" y="455424"/>
                  </a:lnTo>
                  <a:lnTo>
                    <a:pt x="0" y="455424"/>
                  </a:lnTo>
                  <a:lnTo>
                    <a:pt x="0" y="91440"/>
                  </a:lnTo>
                  <a:lnTo>
                    <a:pt x="833" y="91440"/>
                  </a:lnTo>
                  <a:cubicBezTo>
                    <a:pt x="833" y="40939"/>
                    <a:pt x="41772" y="0"/>
                    <a:pt x="92273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2400" dirty="0"/>
                <a:t>I</a:t>
              </a:r>
              <a:r>
                <a:rPr lang="en-US" sz="3200" dirty="0"/>
                <a:t> </a:t>
              </a:r>
              <a:r>
                <a:rPr lang="en-US" sz="3200" b="1" dirty="0"/>
                <a:t>am</a:t>
              </a:r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8CF924A6-AEF0-CF47-A87D-C2DD0D39D80A}"/>
                </a:ext>
              </a:extLst>
            </p:cNvPr>
            <p:cNvSpPr/>
            <p:nvPr/>
          </p:nvSpPr>
          <p:spPr>
            <a:xfrm>
              <a:off x="6097189" y="5590386"/>
              <a:ext cx="2696404" cy="608530"/>
            </a:xfrm>
            <a:custGeom>
              <a:avLst/>
              <a:gdLst>
                <a:gd name="connsiteX0" fmla="*/ 0 w 2015232"/>
                <a:gd name="connsiteY0" fmla="*/ 0 h 454802"/>
                <a:gd name="connsiteX1" fmla="*/ 1922959 w 2015232"/>
                <a:gd name="connsiteY1" fmla="*/ 0 h 454802"/>
                <a:gd name="connsiteX2" fmla="*/ 2015232 w 2015232"/>
                <a:gd name="connsiteY2" fmla="*/ 0 h 454802"/>
                <a:gd name="connsiteX3" fmla="*/ 2015232 w 2015232"/>
                <a:gd name="connsiteY3" fmla="*/ 363362 h 454802"/>
                <a:gd name="connsiteX4" fmla="*/ 2015232 w 2015232"/>
                <a:gd name="connsiteY4" fmla="*/ 363984 h 454802"/>
                <a:gd name="connsiteX5" fmla="*/ 2015106 w 2015232"/>
                <a:gd name="connsiteY5" fmla="*/ 363984 h 454802"/>
                <a:gd name="connsiteX6" fmla="*/ 2008046 w 2015232"/>
                <a:gd name="connsiteY6" fmla="*/ 398955 h 454802"/>
                <a:gd name="connsiteX7" fmla="*/ 1923792 w 2015232"/>
                <a:gd name="connsiteY7" fmla="*/ 454802 h 454802"/>
                <a:gd name="connsiteX8" fmla="*/ 1922959 w 2015232"/>
                <a:gd name="connsiteY8" fmla="*/ 454634 h 454802"/>
                <a:gd name="connsiteX9" fmla="*/ 1922959 w 2015232"/>
                <a:gd name="connsiteY9" fmla="*/ 454802 h 454802"/>
                <a:gd name="connsiteX10" fmla="*/ 0 w 2015232"/>
                <a:gd name="connsiteY10" fmla="*/ 454802 h 454802"/>
                <a:gd name="connsiteX11" fmla="*/ 0 w 2015232"/>
                <a:gd name="connsiteY11" fmla="*/ 363984 h 454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015232" h="454802">
                  <a:moveTo>
                    <a:pt x="0" y="0"/>
                  </a:moveTo>
                  <a:lnTo>
                    <a:pt x="1922959" y="0"/>
                  </a:lnTo>
                  <a:lnTo>
                    <a:pt x="2015232" y="0"/>
                  </a:lnTo>
                  <a:lnTo>
                    <a:pt x="2015232" y="363362"/>
                  </a:lnTo>
                  <a:lnTo>
                    <a:pt x="2015232" y="363984"/>
                  </a:lnTo>
                  <a:lnTo>
                    <a:pt x="2015106" y="363984"/>
                  </a:lnTo>
                  <a:lnTo>
                    <a:pt x="2008046" y="398955"/>
                  </a:lnTo>
                  <a:cubicBezTo>
                    <a:pt x="1994165" y="431774"/>
                    <a:pt x="1961668" y="454802"/>
                    <a:pt x="1923792" y="454802"/>
                  </a:cubicBezTo>
                  <a:lnTo>
                    <a:pt x="1922959" y="454634"/>
                  </a:lnTo>
                  <a:lnTo>
                    <a:pt x="1922959" y="454802"/>
                  </a:lnTo>
                  <a:lnTo>
                    <a:pt x="0" y="454802"/>
                  </a:lnTo>
                  <a:lnTo>
                    <a:pt x="0" y="363984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2400" dirty="0"/>
                <a:t>they</a:t>
              </a:r>
              <a:r>
                <a:rPr lang="en-US" sz="3200" dirty="0"/>
                <a:t> </a:t>
              </a:r>
              <a:r>
                <a:rPr lang="en-US" sz="3200" b="1" dirty="0"/>
                <a:t>are</a:t>
              </a:r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0B053004-AC14-EA4C-92C2-6944D929ECA5}"/>
                </a:ext>
              </a:extLst>
            </p:cNvPr>
            <p:cNvSpPr/>
            <p:nvPr/>
          </p:nvSpPr>
          <p:spPr>
            <a:xfrm>
              <a:off x="3398407" y="5590386"/>
              <a:ext cx="2696404" cy="608530"/>
            </a:xfrm>
            <a:custGeom>
              <a:avLst/>
              <a:gdLst>
                <a:gd name="connsiteX0" fmla="*/ 0 w 2015232"/>
                <a:gd name="connsiteY0" fmla="*/ 0 h 454802"/>
                <a:gd name="connsiteX1" fmla="*/ 92273 w 2015232"/>
                <a:gd name="connsiteY1" fmla="*/ 0 h 454802"/>
                <a:gd name="connsiteX2" fmla="*/ 2015232 w 2015232"/>
                <a:gd name="connsiteY2" fmla="*/ 0 h 454802"/>
                <a:gd name="connsiteX3" fmla="*/ 2015232 w 2015232"/>
                <a:gd name="connsiteY3" fmla="*/ 363984 h 454802"/>
                <a:gd name="connsiteX4" fmla="*/ 2015232 w 2015232"/>
                <a:gd name="connsiteY4" fmla="*/ 454802 h 454802"/>
                <a:gd name="connsiteX5" fmla="*/ 92273 w 2015232"/>
                <a:gd name="connsiteY5" fmla="*/ 454802 h 454802"/>
                <a:gd name="connsiteX6" fmla="*/ 92273 w 2015232"/>
                <a:gd name="connsiteY6" fmla="*/ 454634 h 454802"/>
                <a:gd name="connsiteX7" fmla="*/ 91440 w 2015232"/>
                <a:gd name="connsiteY7" fmla="*/ 454802 h 454802"/>
                <a:gd name="connsiteX8" fmla="*/ 7186 w 2015232"/>
                <a:gd name="connsiteY8" fmla="*/ 398955 h 454802"/>
                <a:gd name="connsiteX9" fmla="*/ 125 w 2015232"/>
                <a:gd name="connsiteY9" fmla="*/ 363984 h 454802"/>
                <a:gd name="connsiteX10" fmla="*/ 0 w 2015232"/>
                <a:gd name="connsiteY10" fmla="*/ 363984 h 454802"/>
                <a:gd name="connsiteX11" fmla="*/ 0 w 2015232"/>
                <a:gd name="connsiteY11" fmla="*/ 363362 h 454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015232" h="454802">
                  <a:moveTo>
                    <a:pt x="0" y="0"/>
                  </a:moveTo>
                  <a:lnTo>
                    <a:pt x="92273" y="0"/>
                  </a:lnTo>
                  <a:lnTo>
                    <a:pt x="2015232" y="0"/>
                  </a:lnTo>
                  <a:lnTo>
                    <a:pt x="2015232" y="363984"/>
                  </a:lnTo>
                  <a:lnTo>
                    <a:pt x="2015232" y="454802"/>
                  </a:lnTo>
                  <a:lnTo>
                    <a:pt x="92273" y="454802"/>
                  </a:lnTo>
                  <a:lnTo>
                    <a:pt x="92273" y="454634"/>
                  </a:lnTo>
                  <a:lnTo>
                    <a:pt x="91440" y="454802"/>
                  </a:lnTo>
                  <a:cubicBezTo>
                    <a:pt x="53564" y="454802"/>
                    <a:pt x="21067" y="431774"/>
                    <a:pt x="7186" y="398955"/>
                  </a:cubicBezTo>
                  <a:lnTo>
                    <a:pt x="125" y="363984"/>
                  </a:lnTo>
                  <a:lnTo>
                    <a:pt x="0" y="363984"/>
                  </a:lnTo>
                  <a:lnTo>
                    <a:pt x="0" y="363362"/>
                  </a:lnTo>
                  <a:close/>
                </a:path>
              </a:pathLst>
            </a:custGeom>
            <a:solidFill>
              <a:schemeClr val="tx2"/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2400" dirty="0"/>
                <a:t>he/she/it </a:t>
              </a:r>
              <a:r>
                <a:rPr lang="en-US" sz="3200" b="1" dirty="0"/>
                <a:t>is</a:t>
              </a: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6DC21B5B-113B-8946-87B5-40D39CEFE94E}"/>
                </a:ext>
              </a:extLst>
            </p:cNvPr>
            <p:cNvSpPr/>
            <p:nvPr/>
          </p:nvSpPr>
          <p:spPr>
            <a:xfrm>
              <a:off x="3398407" y="4981856"/>
              <a:ext cx="5395186" cy="611739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you</a:t>
              </a:r>
              <a:r>
                <a:rPr lang="en-US" sz="3200" dirty="0"/>
                <a:t> </a:t>
              </a:r>
              <a:r>
                <a:rPr lang="en-US" sz="3200" b="1" dirty="0"/>
                <a:t>are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711527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E3993-AE19-704E-9300-1CA1BD569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Singular and Plural Nouns</a:t>
            </a:r>
            <a:br>
              <a:rPr lang="en-US" dirty="0"/>
            </a:br>
            <a:r>
              <a:rPr lang="en-US" sz="2000" i="1" dirty="0"/>
              <a:t>	</a:t>
            </a:r>
            <a:r>
              <a:rPr lang="en-US" sz="2000" i="1" dirty="0" err="1"/>
              <a:t>Sustantivos</a:t>
            </a:r>
            <a:r>
              <a:rPr lang="en-US" sz="2000" i="1" dirty="0"/>
              <a:t> </a:t>
            </a:r>
            <a:r>
              <a:rPr lang="en-US" sz="2000" i="1" dirty="0" err="1"/>
              <a:t>singulares</a:t>
            </a:r>
            <a:r>
              <a:rPr lang="en-US" sz="2000" i="1" dirty="0"/>
              <a:t> y </a:t>
            </a:r>
            <a:r>
              <a:rPr lang="en-US" sz="2000" i="1" dirty="0" err="1"/>
              <a:t>plurales</a:t>
            </a:r>
            <a:endParaRPr lang="en-US" sz="20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9E9FD2-DA24-0740-A83A-F2B6BE3EA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English nouns form the plural by adding </a:t>
            </a:r>
            <a:r>
              <a:rPr lang="en-US" b="1" i="1" dirty="0"/>
              <a:t>-s</a:t>
            </a:r>
            <a:r>
              <a:rPr lang="en-US" dirty="0"/>
              <a:t> to the end of the singular form</a:t>
            </a:r>
          </a:p>
          <a:p>
            <a:pPr lvl="1"/>
            <a:r>
              <a:rPr lang="en-US" dirty="0"/>
              <a:t>needle &gt; needles; filter &gt; filters</a:t>
            </a:r>
          </a:p>
          <a:p>
            <a:r>
              <a:rPr lang="en-US" dirty="0"/>
              <a:t>Nouns that already end in -s, -ss, -z, -</a:t>
            </a:r>
            <a:r>
              <a:rPr lang="en-US" dirty="0" err="1"/>
              <a:t>ch</a:t>
            </a:r>
            <a:r>
              <a:rPr lang="en-US" dirty="0"/>
              <a:t>, -</a:t>
            </a:r>
            <a:r>
              <a:rPr lang="en-US" dirty="0" err="1"/>
              <a:t>sh</a:t>
            </a:r>
            <a:r>
              <a:rPr lang="en-US" dirty="0"/>
              <a:t>, or -x add </a:t>
            </a:r>
            <a:r>
              <a:rPr lang="en-US" b="1" i="1" dirty="0"/>
              <a:t>-es </a:t>
            </a:r>
            <a:r>
              <a:rPr lang="en-US" dirty="0"/>
              <a:t>to form the plural</a:t>
            </a:r>
          </a:p>
          <a:p>
            <a:pPr lvl="1"/>
            <a:r>
              <a:rPr lang="en-US" dirty="0"/>
              <a:t>watch &gt; watches; box &gt; boxes</a:t>
            </a:r>
          </a:p>
          <a:p>
            <a:r>
              <a:rPr lang="en-US" dirty="0"/>
              <a:t>There are many irregular nouns that don’t follow either rule</a:t>
            </a:r>
          </a:p>
          <a:p>
            <a:pPr lvl="1"/>
            <a:r>
              <a:rPr lang="en-US" dirty="0"/>
              <a:t>child &gt; children; deer &gt; deer; hero &gt; heroes; tooth &gt; teeth</a:t>
            </a:r>
          </a:p>
        </p:txBody>
      </p:sp>
    </p:spTree>
    <p:extLst>
      <p:ext uri="{BB962C8B-B14F-4D97-AF65-F5344CB8AC3E}">
        <p14:creationId xmlns:p14="http://schemas.microsoft.com/office/powerpoint/2010/main" val="32995905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E3993-AE19-704E-9300-1CA1BD569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Singular and Plural Nouns</a:t>
            </a:r>
            <a:br>
              <a:rPr lang="en-US" dirty="0"/>
            </a:br>
            <a:r>
              <a:rPr lang="en-US" sz="2000" i="1" dirty="0"/>
              <a:t>	</a:t>
            </a:r>
            <a:r>
              <a:rPr lang="en-US" sz="2000" i="1" dirty="0" err="1"/>
              <a:t>Sustantivos</a:t>
            </a:r>
            <a:r>
              <a:rPr lang="en-US" sz="2000" i="1" dirty="0"/>
              <a:t> </a:t>
            </a:r>
            <a:r>
              <a:rPr lang="en-US" sz="2000" i="1" dirty="0" err="1"/>
              <a:t>singulares</a:t>
            </a:r>
            <a:r>
              <a:rPr lang="en-US" sz="2000" i="1" dirty="0"/>
              <a:t> y </a:t>
            </a:r>
            <a:r>
              <a:rPr lang="en-US" sz="2000" i="1" dirty="0" err="1"/>
              <a:t>plurales</a:t>
            </a:r>
            <a:endParaRPr lang="en-US" sz="20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9E9FD2-DA24-0740-A83A-F2B6BE3EA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0" indent="0">
              <a:buNone/>
            </a:pPr>
            <a:r>
              <a:rPr lang="en-US" dirty="0"/>
              <a:t>Alexander – </a:t>
            </a:r>
            <a:r>
              <a:rPr lang="en-US" dirty="0">
                <a:solidFill>
                  <a:srgbClr val="C00000"/>
                </a:solidFill>
              </a:rPr>
              <a:t>1, 4, 22 </a:t>
            </a:r>
            <a:r>
              <a:rPr lang="en-US" dirty="0"/>
              <a:t>&amp;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9, 16 </a:t>
            </a:r>
          </a:p>
          <a:p>
            <a:pPr marL="0" indent="0">
              <a:buNone/>
            </a:pPr>
            <a:r>
              <a:rPr lang="en-US" dirty="0"/>
              <a:t>Cecilia – </a:t>
            </a:r>
            <a:r>
              <a:rPr lang="en-US" dirty="0">
                <a:solidFill>
                  <a:srgbClr val="C00000"/>
                </a:solidFill>
              </a:rPr>
              <a:t>3, 12, 25 </a:t>
            </a:r>
            <a:r>
              <a:rPr lang="en-US" dirty="0"/>
              <a:t>&amp;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13, 34</a:t>
            </a:r>
          </a:p>
          <a:p>
            <a:pPr marL="0" indent="0">
              <a:buNone/>
            </a:pPr>
            <a:r>
              <a:rPr lang="en-US" dirty="0"/>
              <a:t>Edin – </a:t>
            </a:r>
            <a:r>
              <a:rPr lang="en-US" dirty="0">
                <a:solidFill>
                  <a:srgbClr val="C00000"/>
                </a:solidFill>
              </a:rPr>
              <a:t>10, 16, 47 </a:t>
            </a:r>
            <a:r>
              <a:rPr lang="en-US" dirty="0"/>
              <a:t>&amp; 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12, 31</a:t>
            </a:r>
          </a:p>
          <a:p>
            <a:pPr marL="0" indent="0">
              <a:buNone/>
            </a:pPr>
            <a:r>
              <a:rPr lang="en-US" dirty="0" err="1"/>
              <a:t>Fernanca</a:t>
            </a:r>
            <a:r>
              <a:rPr lang="en-US" dirty="0"/>
              <a:t> – </a:t>
            </a:r>
            <a:r>
              <a:rPr lang="en-US" dirty="0">
                <a:solidFill>
                  <a:srgbClr val="C00000"/>
                </a:solidFill>
              </a:rPr>
              <a:t>6, 35, 48 </a:t>
            </a:r>
            <a:r>
              <a:rPr lang="en-US" dirty="0"/>
              <a:t>&amp;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11, 30</a:t>
            </a:r>
          </a:p>
          <a:p>
            <a:pPr marL="0" indent="0">
              <a:buNone/>
            </a:pPr>
            <a:r>
              <a:rPr lang="en-US" dirty="0"/>
              <a:t>Gabriel – </a:t>
            </a:r>
            <a:r>
              <a:rPr lang="en-US" dirty="0">
                <a:solidFill>
                  <a:srgbClr val="C00000"/>
                </a:solidFill>
              </a:rPr>
              <a:t>9, 27, 54 </a:t>
            </a:r>
            <a:r>
              <a:rPr lang="en-US" dirty="0"/>
              <a:t>&amp;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9, 28</a:t>
            </a:r>
          </a:p>
          <a:p>
            <a:pPr marL="0" indent="0">
              <a:buNone/>
            </a:pPr>
            <a:r>
              <a:rPr lang="en-US" dirty="0"/>
              <a:t>Ismael – </a:t>
            </a:r>
            <a:r>
              <a:rPr lang="en-US" dirty="0">
                <a:solidFill>
                  <a:srgbClr val="C00000"/>
                </a:solidFill>
              </a:rPr>
              <a:t>2, 23, 37 </a:t>
            </a:r>
            <a:r>
              <a:rPr lang="en-US" dirty="0"/>
              <a:t>&amp;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8, 26 </a:t>
            </a:r>
          </a:p>
          <a:p>
            <a:pPr marL="0" indent="0">
              <a:buNone/>
            </a:pPr>
            <a:r>
              <a:rPr lang="en-US" dirty="0" err="1"/>
              <a:t>Jhuleidy</a:t>
            </a:r>
            <a:r>
              <a:rPr lang="en-US" dirty="0"/>
              <a:t> – </a:t>
            </a:r>
            <a:r>
              <a:rPr lang="en-US" dirty="0">
                <a:solidFill>
                  <a:srgbClr val="C00000"/>
                </a:solidFill>
              </a:rPr>
              <a:t>29, 39, 52 </a:t>
            </a:r>
            <a:r>
              <a:rPr lang="en-US" dirty="0"/>
              <a:t>&amp;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6, 25</a:t>
            </a:r>
          </a:p>
          <a:p>
            <a:pPr marL="0" indent="0">
              <a:buNone/>
            </a:pPr>
            <a:r>
              <a:rPr lang="en-US" dirty="0"/>
              <a:t>Luis – </a:t>
            </a:r>
            <a:r>
              <a:rPr lang="en-US" dirty="0">
                <a:solidFill>
                  <a:srgbClr val="C00000"/>
                </a:solidFill>
              </a:rPr>
              <a:t>8, 17, 55 </a:t>
            </a:r>
            <a:r>
              <a:rPr lang="en-US" dirty="0"/>
              <a:t>&amp;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5, 21</a:t>
            </a:r>
          </a:p>
          <a:p>
            <a:pPr marL="0" indent="0">
              <a:buNone/>
            </a:pPr>
            <a:r>
              <a:rPr lang="en-US" dirty="0"/>
              <a:t>Manuel – </a:t>
            </a:r>
            <a:r>
              <a:rPr lang="en-US" dirty="0">
                <a:solidFill>
                  <a:srgbClr val="C00000"/>
                </a:solidFill>
              </a:rPr>
              <a:t>5, 28, 41 </a:t>
            </a:r>
            <a:r>
              <a:rPr lang="en-US" dirty="0"/>
              <a:t>&amp;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4, 18</a:t>
            </a:r>
          </a:p>
          <a:p>
            <a:pPr marL="0" indent="0">
              <a:buNone/>
            </a:pPr>
            <a:r>
              <a:rPr lang="en-US" dirty="0"/>
              <a:t>Rosa – </a:t>
            </a:r>
            <a:r>
              <a:rPr lang="en-US" dirty="0">
                <a:solidFill>
                  <a:srgbClr val="C00000"/>
                </a:solidFill>
              </a:rPr>
              <a:t>11, 21, 57 </a:t>
            </a:r>
            <a:r>
              <a:rPr lang="en-US" dirty="0"/>
              <a:t>&amp;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3, 17</a:t>
            </a:r>
          </a:p>
          <a:p>
            <a:pPr marL="0" indent="0">
              <a:buNone/>
            </a:pPr>
            <a:r>
              <a:rPr lang="en-US" dirty="0"/>
              <a:t>Eddi – </a:t>
            </a:r>
            <a:r>
              <a:rPr lang="en-US" dirty="0">
                <a:solidFill>
                  <a:srgbClr val="C00000"/>
                </a:solidFill>
              </a:rPr>
              <a:t>26, 32, 38 </a:t>
            </a:r>
            <a:r>
              <a:rPr lang="en-US" dirty="0"/>
              <a:t>&amp;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2, 16</a:t>
            </a:r>
          </a:p>
          <a:p>
            <a:pPr marL="0" indent="0">
              <a:buNone/>
            </a:pPr>
            <a:r>
              <a:rPr lang="en-US" dirty="0"/>
              <a:t>Leonardo – </a:t>
            </a:r>
            <a:r>
              <a:rPr lang="en-US" dirty="0">
                <a:solidFill>
                  <a:srgbClr val="C00000"/>
                </a:solidFill>
              </a:rPr>
              <a:t>24, 40, 51 </a:t>
            </a:r>
            <a:r>
              <a:rPr lang="en-US" dirty="0"/>
              <a:t>&amp;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1, 14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BC1C2A-80FD-4A41-A8F5-06FBA05860C9}"/>
              </a:ext>
            </a:extLst>
          </p:cNvPr>
          <p:cNvSpPr txBox="1"/>
          <p:nvPr/>
        </p:nvSpPr>
        <p:spPr>
          <a:xfrm>
            <a:off x="7673009" y="681037"/>
            <a:ext cx="27680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Tools and Building Supplies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Making Clothes</a:t>
            </a:r>
          </a:p>
        </p:txBody>
      </p:sp>
    </p:spTree>
    <p:extLst>
      <p:ext uri="{BB962C8B-B14F-4D97-AF65-F5344CB8AC3E}">
        <p14:creationId xmlns:p14="http://schemas.microsoft.com/office/powerpoint/2010/main" val="18944881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523164-A334-1E49-9CA7-00FD0A016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Demonstrative Pronouns</a:t>
            </a:r>
            <a:br>
              <a:rPr lang="en-US" dirty="0"/>
            </a:br>
            <a:r>
              <a:rPr lang="en-US" sz="2000" dirty="0"/>
              <a:t>	</a:t>
            </a:r>
            <a:r>
              <a:rPr lang="en-US" sz="2000" i="1" dirty="0"/>
              <a:t>Los </a:t>
            </a:r>
            <a:r>
              <a:rPr lang="en-US" sz="2000" i="1" dirty="0" err="1"/>
              <a:t>pronombres</a:t>
            </a:r>
            <a:r>
              <a:rPr lang="en-US" sz="2000" i="1" dirty="0"/>
              <a:t> </a:t>
            </a:r>
            <a:r>
              <a:rPr lang="en-US" sz="2000" i="1" dirty="0" err="1"/>
              <a:t>demostrativos</a:t>
            </a:r>
            <a:endParaRPr lang="en-US" sz="2000" i="1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C876C63-107A-AD47-B7B0-54C8BC991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395" y="1825625"/>
            <a:ext cx="10677211" cy="4351338"/>
          </a:xfrm>
        </p:spPr>
        <p:txBody>
          <a:bodyPr>
            <a:normAutofit/>
          </a:bodyPr>
          <a:lstStyle/>
          <a:p>
            <a:r>
              <a:rPr lang="en-US" dirty="0"/>
              <a:t>In Spanish, there are 3 demonstrative pronouns: </a:t>
            </a:r>
            <a:r>
              <a:rPr lang="en-US" b="1" dirty="0" err="1">
                <a:solidFill>
                  <a:schemeClr val="accent1"/>
                </a:solidFill>
              </a:rPr>
              <a:t>esto</a:t>
            </a:r>
            <a:r>
              <a:rPr lang="en-US" dirty="0"/>
              <a:t>, </a:t>
            </a:r>
            <a:r>
              <a:rPr lang="en-US" b="1" dirty="0" err="1">
                <a:solidFill>
                  <a:schemeClr val="accent6"/>
                </a:solidFill>
              </a:rPr>
              <a:t>eso</a:t>
            </a:r>
            <a:r>
              <a:rPr lang="en-US" dirty="0"/>
              <a:t>, and </a:t>
            </a:r>
            <a:r>
              <a:rPr lang="en-US" b="1" dirty="0" err="1">
                <a:solidFill>
                  <a:schemeClr val="accent6"/>
                </a:solidFill>
              </a:rPr>
              <a:t>aquello</a:t>
            </a:r>
            <a:endParaRPr lang="en-US" b="1" dirty="0">
              <a:solidFill>
                <a:schemeClr val="accent6"/>
              </a:solidFill>
            </a:endParaRPr>
          </a:p>
          <a:p>
            <a:pPr lvl="1"/>
            <a:r>
              <a:rPr lang="en-US" dirty="0"/>
              <a:t>Este es mi </a:t>
            </a:r>
            <a:r>
              <a:rPr lang="en-US" dirty="0" err="1"/>
              <a:t>libro</a:t>
            </a:r>
            <a:r>
              <a:rPr lang="en-US" dirty="0"/>
              <a:t>.</a:t>
            </a:r>
          </a:p>
          <a:p>
            <a:r>
              <a:rPr lang="en-US" dirty="0"/>
              <a:t>These are the same as the demonstrative adjectives.</a:t>
            </a:r>
          </a:p>
          <a:p>
            <a:pPr lvl="1"/>
            <a:r>
              <a:rPr lang="en-US" dirty="0"/>
              <a:t>Este </a:t>
            </a:r>
            <a:r>
              <a:rPr lang="en-US" dirty="0" err="1"/>
              <a:t>libro</a:t>
            </a:r>
            <a:r>
              <a:rPr lang="en-US" dirty="0"/>
              <a:t> es </a:t>
            </a:r>
            <a:r>
              <a:rPr lang="en-US" dirty="0" err="1"/>
              <a:t>grande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There are 2 English demonstrative pronouns: </a:t>
            </a:r>
            <a:r>
              <a:rPr lang="en-US" b="1" dirty="0">
                <a:solidFill>
                  <a:schemeClr val="accent1"/>
                </a:solidFill>
              </a:rPr>
              <a:t>this</a:t>
            </a:r>
            <a:r>
              <a:rPr lang="en-US" b="1" dirty="0"/>
              <a:t>/</a:t>
            </a:r>
            <a:r>
              <a:rPr lang="en-US" b="1" dirty="0">
                <a:solidFill>
                  <a:schemeClr val="accent1"/>
                </a:solidFill>
              </a:rPr>
              <a:t>these</a:t>
            </a:r>
            <a:r>
              <a:rPr lang="en-US" b="1" dirty="0"/>
              <a:t> </a:t>
            </a:r>
            <a:r>
              <a:rPr lang="en-US" dirty="0"/>
              <a:t>and </a:t>
            </a:r>
            <a:r>
              <a:rPr lang="en-US" b="1" dirty="0">
                <a:solidFill>
                  <a:schemeClr val="accent6"/>
                </a:solidFill>
              </a:rPr>
              <a:t>that</a:t>
            </a:r>
            <a:r>
              <a:rPr lang="en-US" b="1" dirty="0"/>
              <a:t>/</a:t>
            </a:r>
            <a:r>
              <a:rPr lang="en-US" b="1" dirty="0">
                <a:solidFill>
                  <a:schemeClr val="accent6"/>
                </a:solidFill>
              </a:rPr>
              <a:t>those</a:t>
            </a:r>
          </a:p>
          <a:p>
            <a:pPr lvl="1"/>
            <a:r>
              <a:rPr lang="en-US" dirty="0"/>
              <a:t>This is my book.</a:t>
            </a:r>
          </a:p>
          <a:p>
            <a:r>
              <a:rPr lang="en-US" dirty="0"/>
              <a:t>These are the same as the demonstrative adjectives.</a:t>
            </a:r>
          </a:p>
          <a:p>
            <a:pPr lvl="1"/>
            <a:r>
              <a:rPr lang="en-US" dirty="0"/>
              <a:t>This book is big.</a:t>
            </a:r>
          </a:p>
          <a:p>
            <a:endParaRPr lang="en-US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1861953-0F12-2743-879B-254BFBD5B2DD}"/>
              </a:ext>
            </a:extLst>
          </p:cNvPr>
          <p:cNvCxnSpPr/>
          <p:nvPr/>
        </p:nvCxnSpPr>
        <p:spPr>
          <a:xfrm>
            <a:off x="8199455" y="2280976"/>
            <a:ext cx="0" cy="1808703"/>
          </a:xfrm>
          <a:prstGeom prst="straightConnector1">
            <a:avLst/>
          </a:prstGeom>
          <a:ln w="762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A07DF7D-1917-6343-937D-82C19E9C940E}"/>
              </a:ext>
            </a:extLst>
          </p:cNvPr>
          <p:cNvGrpSpPr/>
          <p:nvPr/>
        </p:nvGrpSpPr>
        <p:grpSpPr>
          <a:xfrm>
            <a:off x="8832499" y="2280977"/>
            <a:ext cx="1557485" cy="1668025"/>
            <a:chOff x="8832499" y="2280977"/>
            <a:chExt cx="1557485" cy="1668025"/>
          </a:xfrm>
        </p:grpSpPr>
        <p:sp>
          <p:nvSpPr>
            <p:cNvPr id="10" name="Right Bracket 9">
              <a:extLst>
                <a:ext uri="{FF2B5EF4-FFF2-40B4-BE49-F238E27FC236}">
                  <a16:creationId xmlns:a16="http://schemas.microsoft.com/office/drawing/2014/main" id="{1154189A-20EA-514F-A4D0-4A26EDB08C5F}"/>
                </a:ext>
              </a:extLst>
            </p:cNvPr>
            <p:cNvSpPr/>
            <p:nvPr/>
          </p:nvSpPr>
          <p:spPr>
            <a:xfrm rot="5400000">
              <a:off x="9465541" y="1647935"/>
              <a:ext cx="291402" cy="1557485"/>
            </a:xfrm>
            <a:prstGeom prst="rightBracket">
              <a:avLst>
                <a:gd name="adj" fmla="val 153161"/>
              </a:avLst>
            </a:prstGeom>
            <a:ln w="762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Elbow Connector 13">
              <a:extLst>
                <a:ext uri="{FF2B5EF4-FFF2-40B4-BE49-F238E27FC236}">
                  <a16:creationId xmlns:a16="http://schemas.microsoft.com/office/drawing/2014/main" id="{5B1FE82A-548D-5749-8EE0-14930C780731}"/>
                </a:ext>
              </a:extLst>
            </p:cNvPr>
            <p:cNvCxnSpPr>
              <a:stCxn id="10" idx="2"/>
            </p:cNvCxnSpPr>
            <p:nvPr/>
          </p:nvCxnSpPr>
          <p:spPr>
            <a:xfrm rot="16200000" flipH="1">
              <a:off x="9312301" y="2871319"/>
              <a:ext cx="1376623" cy="778743"/>
            </a:xfrm>
            <a:prstGeom prst="bentConnector3">
              <a:avLst>
                <a:gd name="adj1" fmla="val 36679"/>
              </a:avLst>
            </a:prstGeom>
            <a:ln w="7620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7D096481-A2AF-EC44-A92F-370DAA2AE9D3}"/>
              </a:ext>
            </a:extLst>
          </p:cNvPr>
          <p:cNvSpPr txBox="1"/>
          <p:nvPr/>
        </p:nvSpPr>
        <p:spPr>
          <a:xfrm>
            <a:off x="7646796" y="1600767"/>
            <a:ext cx="847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[ˈ</a:t>
            </a:r>
            <a:r>
              <a:rPr lang="en-US" dirty="0" err="1"/>
              <a:t>es.to</a:t>
            </a:r>
            <a:r>
              <a:rPr lang="en-US" dirty="0"/>
              <a:t>]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793C88F-81E4-6642-A853-4A0AD7B3D813}"/>
              </a:ext>
            </a:extLst>
          </p:cNvPr>
          <p:cNvSpPr txBox="1"/>
          <p:nvPr/>
        </p:nvSpPr>
        <p:spPr>
          <a:xfrm>
            <a:off x="8424374" y="1600767"/>
            <a:ext cx="777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[ˈ</a:t>
            </a:r>
            <a:r>
              <a:rPr lang="en-US" dirty="0" err="1"/>
              <a:t>e.so</a:t>
            </a:r>
            <a:r>
              <a:rPr lang="en-US" dirty="0"/>
              <a:t>]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C4C9FAE-25E2-BF42-9CB3-3D2204BEB282}"/>
              </a:ext>
            </a:extLst>
          </p:cNvPr>
          <p:cNvSpPr txBox="1"/>
          <p:nvPr/>
        </p:nvSpPr>
        <p:spPr>
          <a:xfrm>
            <a:off x="9833823" y="1600767"/>
            <a:ext cx="969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</a:t>
            </a:r>
            <a:r>
              <a:rPr lang="en-US" dirty="0" err="1"/>
              <a:t>aˈke.ʝo</a:t>
            </a:r>
            <a:r>
              <a:rPr lang="en-US" dirty="0"/>
              <a:t>]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5A798DD-59AE-5147-A827-DB8A8FC9C6E9}"/>
              </a:ext>
            </a:extLst>
          </p:cNvPr>
          <p:cNvSpPr txBox="1"/>
          <p:nvPr/>
        </p:nvSpPr>
        <p:spPr>
          <a:xfrm>
            <a:off x="7342866" y="4518570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</a:t>
            </a:r>
            <a:r>
              <a:rPr lang="en-US" dirty="0" err="1"/>
              <a:t>ð</a:t>
            </a:r>
            <a:r>
              <a:rPr lang="en-US" dirty="0" err="1">
                <a:effectLst/>
              </a:rPr>
              <a:t>ɪs</a:t>
            </a:r>
            <a:r>
              <a:rPr lang="en-US" dirty="0">
                <a:effectLst/>
              </a:rPr>
              <a:t>]</a:t>
            </a:r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AA224F1-8C53-3846-9CD7-CC99E481DC16}"/>
              </a:ext>
            </a:extLst>
          </p:cNvPr>
          <p:cNvSpPr txBox="1"/>
          <p:nvPr/>
        </p:nvSpPr>
        <p:spPr>
          <a:xfrm>
            <a:off x="8219830" y="4522973"/>
            <a:ext cx="591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</a:t>
            </a:r>
            <a:r>
              <a:rPr lang="en-US" dirty="0" err="1"/>
              <a:t>ðiz</a:t>
            </a:r>
            <a:r>
              <a:rPr lang="en-US" dirty="0"/>
              <a:t>]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DD61C67-62AF-7C43-8994-5E46F4AC4B15}"/>
              </a:ext>
            </a:extLst>
          </p:cNvPr>
          <p:cNvSpPr txBox="1"/>
          <p:nvPr/>
        </p:nvSpPr>
        <p:spPr>
          <a:xfrm>
            <a:off x="9571049" y="4518570"/>
            <a:ext cx="701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</a:t>
            </a:r>
            <a:r>
              <a:rPr lang="en-US" dirty="0" err="1"/>
              <a:t>ð</a:t>
            </a:r>
            <a:r>
              <a:rPr lang="en-US" dirty="0" err="1">
                <a:effectLst/>
              </a:rPr>
              <a:t>æt</a:t>
            </a:r>
            <a:r>
              <a:rPr lang="en-US" dirty="0">
                <a:effectLst/>
              </a:rPr>
              <a:t>]</a:t>
            </a:r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AA295FC-EB27-454F-8197-442A609D9938}"/>
              </a:ext>
            </a:extLst>
          </p:cNvPr>
          <p:cNvSpPr txBox="1"/>
          <p:nvPr/>
        </p:nvSpPr>
        <p:spPr>
          <a:xfrm>
            <a:off x="10473260" y="4518570"/>
            <a:ext cx="657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</a:t>
            </a:r>
            <a:r>
              <a:rPr lang="en-US" dirty="0" err="1"/>
              <a:t>ðoz</a:t>
            </a:r>
            <a:r>
              <a:rPr lang="en-US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15626373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68B67-3EEC-D541-969F-28CC8C4B5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The Demonstrative Pronouns</a:t>
            </a:r>
            <a:br>
              <a:rPr lang="en-US" dirty="0">
                <a:solidFill>
                  <a:prstClr val="black"/>
                </a:solidFill>
              </a:rPr>
            </a:br>
            <a:r>
              <a:rPr lang="en-US" sz="2000" dirty="0">
                <a:solidFill>
                  <a:prstClr val="black"/>
                </a:solidFill>
              </a:rPr>
              <a:t>	</a:t>
            </a:r>
            <a:r>
              <a:rPr lang="en-US" sz="2000" i="1" dirty="0">
                <a:solidFill>
                  <a:prstClr val="black"/>
                </a:solidFill>
              </a:rPr>
              <a:t>Los </a:t>
            </a:r>
            <a:r>
              <a:rPr lang="en-US" sz="2000" i="1" dirty="0" err="1">
                <a:solidFill>
                  <a:prstClr val="black"/>
                </a:solidFill>
              </a:rPr>
              <a:t>pronombres</a:t>
            </a:r>
            <a:r>
              <a:rPr lang="en-US" sz="2000" i="1" dirty="0">
                <a:solidFill>
                  <a:prstClr val="black"/>
                </a:solidFill>
              </a:rPr>
              <a:t> </a:t>
            </a:r>
            <a:r>
              <a:rPr lang="en-US" sz="2000" i="1" dirty="0" err="1">
                <a:solidFill>
                  <a:prstClr val="black"/>
                </a:solidFill>
              </a:rPr>
              <a:t>demostrativos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A9A103-BDF7-A840-9469-7E0B21341D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These threads are long, but those are short.</a:t>
            </a:r>
          </a:p>
          <a:p>
            <a:r>
              <a:rPr lang="en-US" sz="3600" dirty="0"/>
              <a:t>This filter cartridge is dirty, but that is clean.</a:t>
            </a:r>
          </a:p>
        </p:txBody>
      </p:sp>
    </p:spTree>
    <p:extLst>
      <p:ext uri="{BB962C8B-B14F-4D97-AF65-F5344CB8AC3E}">
        <p14:creationId xmlns:p14="http://schemas.microsoft.com/office/powerpoint/2010/main" val="23480447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523164-A334-1E49-9CA7-00FD0A016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Demonstrative Pronouns</a:t>
            </a:r>
            <a:br>
              <a:rPr lang="en-US" dirty="0"/>
            </a:br>
            <a:r>
              <a:rPr lang="en-US" sz="2000" dirty="0"/>
              <a:t>	</a:t>
            </a:r>
            <a:r>
              <a:rPr lang="en-US" sz="2000" i="1" dirty="0"/>
              <a:t>Los </a:t>
            </a:r>
            <a:r>
              <a:rPr lang="en-US" sz="2000" i="1" dirty="0" err="1"/>
              <a:t>pronombres</a:t>
            </a:r>
            <a:r>
              <a:rPr lang="en-US" sz="2000" i="1" dirty="0"/>
              <a:t> </a:t>
            </a:r>
            <a:r>
              <a:rPr lang="en-US" sz="2000" i="1" dirty="0" err="1"/>
              <a:t>demostrativos</a:t>
            </a:r>
            <a:endParaRPr lang="en-US" sz="2000" i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820A80A-2CF7-1447-A166-D9EFC3F9DD8B}"/>
              </a:ext>
            </a:extLst>
          </p:cNvPr>
          <p:cNvSpPr txBox="1"/>
          <p:nvPr/>
        </p:nvSpPr>
        <p:spPr>
          <a:xfrm>
            <a:off x="8024364" y="974501"/>
            <a:ext cx="3796748" cy="517064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000" b="1" dirty="0"/>
              <a:t>Old - </a:t>
            </a:r>
            <a:r>
              <a:rPr lang="en-US" sz="2600" b="1" i="1" dirty="0" err="1"/>
              <a:t>viejo</a:t>
            </a:r>
            <a:r>
              <a:rPr lang="en-US" sz="2600" b="1" i="1" dirty="0"/>
              <a:t> </a:t>
            </a:r>
          </a:p>
          <a:p>
            <a:r>
              <a:rPr lang="en-US" sz="3000" b="1" dirty="0"/>
              <a:t>New - </a:t>
            </a:r>
            <a:r>
              <a:rPr lang="en-US" sz="2600" b="1" i="1" dirty="0"/>
              <a:t>nuevo</a:t>
            </a:r>
          </a:p>
          <a:p>
            <a:r>
              <a:rPr lang="en-US" sz="3000" b="1" dirty="0"/>
              <a:t>Tall - </a:t>
            </a:r>
            <a:r>
              <a:rPr lang="en-US" sz="2600" b="1" i="1" dirty="0"/>
              <a:t>alto</a:t>
            </a:r>
          </a:p>
          <a:p>
            <a:r>
              <a:rPr lang="en-US" sz="3000" b="1" dirty="0"/>
              <a:t>Long</a:t>
            </a:r>
            <a:r>
              <a:rPr lang="en-US" sz="2600" b="1" dirty="0"/>
              <a:t> - </a:t>
            </a:r>
            <a:r>
              <a:rPr lang="en-US" sz="2600" b="1" i="1" dirty="0"/>
              <a:t>largo</a:t>
            </a:r>
          </a:p>
          <a:p>
            <a:r>
              <a:rPr lang="en-US" sz="3000" b="1" dirty="0"/>
              <a:t>Short - </a:t>
            </a:r>
            <a:r>
              <a:rPr lang="en-US" sz="2600" b="1" i="1" dirty="0" err="1"/>
              <a:t>corto</a:t>
            </a:r>
            <a:endParaRPr lang="en-US" sz="2600" b="1" i="1" dirty="0"/>
          </a:p>
          <a:p>
            <a:r>
              <a:rPr lang="en-US" sz="3000" b="1" dirty="0"/>
              <a:t>Cold - </a:t>
            </a:r>
            <a:r>
              <a:rPr lang="en-US" sz="2600" b="1" i="1" dirty="0"/>
              <a:t>(</a:t>
            </a:r>
            <a:r>
              <a:rPr lang="en-US" sz="2600" b="1" i="1" dirty="0" err="1"/>
              <a:t>tener</a:t>
            </a:r>
            <a:r>
              <a:rPr lang="en-US" sz="2600" b="1" i="1" dirty="0"/>
              <a:t>) </a:t>
            </a:r>
            <a:r>
              <a:rPr lang="en-US" sz="2600" b="1" i="1" dirty="0" err="1"/>
              <a:t>frío</a:t>
            </a:r>
            <a:endParaRPr lang="en-US" sz="2600" b="1" i="1" dirty="0"/>
          </a:p>
          <a:p>
            <a:r>
              <a:rPr lang="en-US" sz="3000" b="1" dirty="0"/>
              <a:t>Warm - </a:t>
            </a:r>
            <a:r>
              <a:rPr lang="en-US" sz="2600" b="1" i="1" dirty="0"/>
              <a:t>(</a:t>
            </a:r>
            <a:r>
              <a:rPr lang="en-US" sz="2600" b="1" i="1" dirty="0" err="1"/>
              <a:t>tener</a:t>
            </a:r>
            <a:r>
              <a:rPr lang="en-US" sz="2600" b="1" i="1" dirty="0"/>
              <a:t>) </a:t>
            </a:r>
            <a:r>
              <a:rPr lang="en-US" sz="2600" b="1" i="1" dirty="0" err="1"/>
              <a:t>calor</a:t>
            </a:r>
            <a:endParaRPr lang="en-US" sz="2600" b="1" i="1" dirty="0"/>
          </a:p>
          <a:p>
            <a:r>
              <a:rPr lang="en-US" sz="3000" b="1" dirty="0"/>
              <a:t>Dirty -</a:t>
            </a:r>
            <a:r>
              <a:rPr lang="en-US" sz="2600" b="1" dirty="0"/>
              <a:t> </a:t>
            </a:r>
            <a:r>
              <a:rPr lang="en-US" sz="2600" b="1" i="1" dirty="0" err="1"/>
              <a:t>sucio</a:t>
            </a:r>
            <a:endParaRPr lang="en-US" sz="2600" b="1" i="1" dirty="0"/>
          </a:p>
          <a:p>
            <a:r>
              <a:rPr lang="en-US" sz="3000" b="1" dirty="0"/>
              <a:t>Clean - </a:t>
            </a:r>
            <a:r>
              <a:rPr lang="en-US" sz="2600" b="1" i="1" dirty="0" err="1"/>
              <a:t>limpio</a:t>
            </a:r>
            <a:endParaRPr lang="en-US" sz="2600" b="1" i="1" dirty="0"/>
          </a:p>
          <a:p>
            <a:r>
              <a:rPr lang="en-US" sz="3000" b="1" u="sng" dirty="0"/>
              <a:t>Fast - </a:t>
            </a:r>
            <a:r>
              <a:rPr lang="en-US" sz="2600" b="1" i="1" u="sng" dirty="0" err="1"/>
              <a:t>rápido</a:t>
            </a:r>
            <a:endParaRPr lang="en-US" sz="2600" b="1" i="1" u="sng" dirty="0"/>
          </a:p>
          <a:p>
            <a:r>
              <a:rPr lang="en-US" sz="3000" b="1" u="sng" dirty="0"/>
              <a:t>Slow - </a:t>
            </a:r>
            <a:r>
              <a:rPr lang="en-US" sz="2600" b="1" i="1" u="sng" dirty="0"/>
              <a:t>lento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180F0F4-2ACE-D648-956C-FD701CFBCC70}"/>
              </a:ext>
            </a:extLst>
          </p:cNvPr>
          <p:cNvSpPr/>
          <p:nvPr/>
        </p:nvSpPr>
        <p:spPr>
          <a:xfrm>
            <a:off x="1796306" y="3033795"/>
            <a:ext cx="1371600" cy="864158"/>
          </a:xfrm>
          <a:prstGeom prst="rect">
            <a:avLst/>
          </a:prstGeom>
          <a:solidFill>
            <a:srgbClr val="FFC0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/>
                </a:solidFill>
              </a:rPr>
              <a:t>Orange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71E5B78-8008-0649-AACF-52931A06708F}"/>
              </a:ext>
            </a:extLst>
          </p:cNvPr>
          <p:cNvSpPr/>
          <p:nvPr/>
        </p:nvSpPr>
        <p:spPr>
          <a:xfrm>
            <a:off x="1796306" y="1898878"/>
            <a:ext cx="1371600" cy="864158"/>
          </a:xfrm>
          <a:prstGeom prst="rect">
            <a:avLst/>
          </a:prstGeom>
          <a:solidFill>
            <a:srgbClr val="FF00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/>
                </a:solidFill>
              </a:rPr>
              <a:t>Red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B263E56-9B06-3946-9AAE-3F893AF7ADE3}"/>
              </a:ext>
            </a:extLst>
          </p:cNvPr>
          <p:cNvSpPr/>
          <p:nvPr/>
        </p:nvSpPr>
        <p:spPr>
          <a:xfrm>
            <a:off x="3481837" y="3033795"/>
            <a:ext cx="1371600" cy="864158"/>
          </a:xfrm>
          <a:prstGeom prst="rect">
            <a:avLst/>
          </a:prstGeom>
          <a:solidFill>
            <a:srgbClr val="7030A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/>
                </a:solidFill>
              </a:rPr>
              <a:t>Purple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857FAA9-9E87-4042-9387-531CFF66D08B}"/>
              </a:ext>
            </a:extLst>
          </p:cNvPr>
          <p:cNvSpPr/>
          <p:nvPr/>
        </p:nvSpPr>
        <p:spPr>
          <a:xfrm>
            <a:off x="3481837" y="1898878"/>
            <a:ext cx="1371600" cy="864158"/>
          </a:xfrm>
          <a:prstGeom prst="rect">
            <a:avLst/>
          </a:prstGeom>
          <a:solidFill>
            <a:srgbClr val="0070C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/>
                </a:solidFill>
              </a:rPr>
              <a:t>Blue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0B6F582-15BA-B943-889D-27C0ACC801E3}"/>
              </a:ext>
            </a:extLst>
          </p:cNvPr>
          <p:cNvSpPr/>
          <p:nvPr/>
        </p:nvSpPr>
        <p:spPr>
          <a:xfrm>
            <a:off x="1796306" y="5303629"/>
            <a:ext cx="1371600" cy="864158"/>
          </a:xfrm>
          <a:prstGeom prst="rect">
            <a:avLst/>
          </a:prstGeom>
          <a:solidFill>
            <a:srgbClr val="00B05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/>
                </a:solidFill>
              </a:rPr>
              <a:t>Green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3B9C910-77C6-504A-A33D-1BF31999703B}"/>
              </a:ext>
            </a:extLst>
          </p:cNvPr>
          <p:cNvSpPr/>
          <p:nvPr/>
        </p:nvSpPr>
        <p:spPr>
          <a:xfrm>
            <a:off x="5167368" y="1898878"/>
            <a:ext cx="1371600" cy="86415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/>
                </a:solidFill>
              </a:rPr>
              <a:t>Grey</a:t>
            </a:r>
          </a:p>
          <a:p>
            <a:pPr algn="ctr"/>
            <a:r>
              <a:rPr lang="en-US" sz="2800" b="1" dirty="0"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/>
                </a:solidFill>
              </a:rPr>
              <a:t>Gray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3248295-7E79-134C-8C20-81A5EB05CA31}"/>
              </a:ext>
            </a:extLst>
          </p:cNvPr>
          <p:cNvSpPr/>
          <p:nvPr/>
        </p:nvSpPr>
        <p:spPr>
          <a:xfrm>
            <a:off x="3481837" y="5303629"/>
            <a:ext cx="1371600" cy="864158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n w="19050">
                  <a:solidFill>
                    <a:schemeClr val="bg1"/>
                  </a:solidFill>
                </a:ln>
                <a:solidFill>
                  <a:schemeClr val="tx1"/>
                </a:solidFill>
              </a:rPr>
              <a:t>Black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74B4F31-CDB2-C648-94CF-7423CA97B587}"/>
              </a:ext>
            </a:extLst>
          </p:cNvPr>
          <p:cNvSpPr/>
          <p:nvPr/>
        </p:nvSpPr>
        <p:spPr>
          <a:xfrm>
            <a:off x="3495326" y="4168712"/>
            <a:ext cx="1371600" cy="864158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/>
                </a:solidFill>
              </a:rPr>
              <a:t>White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E5C9D869-CBDD-4E49-8B9C-847D790D099F}"/>
              </a:ext>
            </a:extLst>
          </p:cNvPr>
          <p:cNvSpPr/>
          <p:nvPr/>
        </p:nvSpPr>
        <p:spPr>
          <a:xfrm>
            <a:off x="1796306" y="4168712"/>
            <a:ext cx="1371600" cy="864158"/>
          </a:xfrm>
          <a:prstGeom prst="rect">
            <a:avLst/>
          </a:prstGeom>
          <a:solidFill>
            <a:srgbClr val="FFFF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/>
                </a:solidFill>
              </a:rPr>
              <a:t>Yellow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43FD1B4-1A96-6449-81E6-A0454D18021F}"/>
              </a:ext>
            </a:extLst>
          </p:cNvPr>
          <p:cNvSpPr/>
          <p:nvPr/>
        </p:nvSpPr>
        <p:spPr>
          <a:xfrm>
            <a:off x="5167368" y="4168712"/>
            <a:ext cx="1371600" cy="864158"/>
          </a:xfrm>
          <a:prstGeom prst="rect">
            <a:avLst/>
          </a:prstGeom>
          <a:solidFill>
            <a:srgbClr val="FA7782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/>
                </a:solidFill>
              </a:rPr>
              <a:t>Pink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5D374EA-719E-D843-8CD1-2402C44D78B6}"/>
              </a:ext>
            </a:extLst>
          </p:cNvPr>
          <p:cNvSpPr/>
          <p:nvPr/>
        </p:nvSpPr>
        <p:spPr>
          <a:xfrm>
            <a:off x="5167368" y="3033795"/>
            <a:ext cx="1371600" cy="864158"/>
          </a:xfrm>
          <a:prstGeom prst="rect">
            <a:avLst/>
          </a:prstGeom>
          <a:solidFill>
            <a:srgbClr val="7E4C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/>
                </a:solidFill>
              </a:rPr>
              <a:t>Brown</a:t>
            </a:r>
          </a:p>
        </p:txBody>
      </p:sp>
    </p:spTree>
    <p:extLst>
      <p:ext uri="{BB962C8B-B14F-4D97-AF65-F5344CB8AC3E}">
        <p14:creationId xmlns:p14="http://schemas.microsoft.com/office/powerpoint/2010/main" val="34541709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6D3D6-CC33-944A-A6BE-4C7F5B3CB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Prepositions</a:t>
            </a:r>
            <a:br>
              <a:rPr lang="en-US" dirty="0"/>
            </a:br>
            <a:r>
              <a:rPr lang="en-US" sz="2000" i="1" dirty="0"/>
              <a:t>	Las </a:t>
            </a:r>
            <a:r>
              <a:rPr lang="en-US" sz="2000" i="1" dirty="0" err="1"/>
              <a:t>preposiciones</a:t>
            </a:r>
            <a:endParaRPr lang="en-US" sz="20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E5B82B-E10C-9542-B253-AAFD55AA7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Preposiciones</a:t>
            </a:r>
            <a:r>
              <a:rPr lang="en-US" dirty="0"/>
              <a:t> son palabras que </a:t>
            </a:r>
            <a:r>
              <a:rPr lang="en-US" dirty="0" err="1"/>
              <a:t>muestran</a:t>
            </a:r>
            <a:r>
              <a:rPr lang="en-US" dirty="0"/>
              <a:t> una </a:t>
            </a:r>
            <a:r>
              <a:rPr lang="en-US" dirty="0" err="1"/>
              <a:t>relación</a:t>
            </a:r>
            <a:r>
              <a:rPr lang="en-US" dirty="0"/>
              <a:t> entre dos o </a:t>
            </a:r>
            <a:r>
              <a:rPr lang="en-US" dirty="0" err="1"/>
              <a:t>más</a:t>
            </a:r>
            <a:r>
              <a:rPr lang="en-US" dirty="0"/>
              <a:t> </a:t>
            </a:r>
            <a:r>
              <a:rPr lang="en-US" dirty="0" err="1"/>
              <a:t>sustantivos</a:t>
            </a:r>
            <a:endParaRPr lang="en-US" dirty="0"/>
          </a:p>
          <a:p>
            <a:r>
              <a:rPr lang="en-US" dirty="0" err="1"/>
              <a:t>Preposiciones</a:t>
            </a:r>
            <a:r>
              <a:rPr lang="en-US" dirty="0"/>
              <a:t> son “</a:t>
            </a:r>
            <a:r>
              <a:rPr lang="en-US" dirty="0" err="1"/>
              <a:t>idiomáticas</a:t>
            </a:r>
            <a:r>
              <a:rPr lang="en-US" dirty="0"/>
              <a:t>” y no </a:t>
            </a:r>
            <a:r>
              <a:rPr lang="en-US" dirty="0" err="1"/>
              <a:t>siempre</a:t>
            </a:r>
            <a:r>
              <a:rPr lang="en-US" dirty="0"/>
              <a:t> </a:t>
            </a:r>
            <a:r>
              <a:rPr lang="en-US" dirty="0" err="1"/>
              <a:t>tiene</a:t>
            </a:r>
            <a:r>
              <a:rPr lang="en-US" dirty="0"/>
              <a:t> </a:t>
            </a:r>
            <a:r>
              <a:rPr lang="en-US" dirty="0" err="1"/>
              <a:t>sentido</a:t>
            </a:r>
            <a:r>
              <a:rPr lang="en-US" dirty="0"/>
              <a:t> por </a:t>
            </a:r>
            <a:r>
              <a:rPr lang="en-US" dirty="0" err="1"/>
              <a:t>qué</a:t>
            </a:r>
            <a:r>
              <a:rPr lang="en-US" dirty="0"/>
              <a:t> a </a:t>
            </a:r>
            <a:r>
              <a:rPr lang="en-US" dirty="0" err="1"/>
              <a:t>veces</a:t>
            </a:r>
            <a:r>
              <a:rPr lang="en-US" dirty="0"/>
              <a:t> </a:t>
            </a:r>
            <a:r>
              <a:rPr lang="en-US" dirty="0" err="1"/>
              <a:t>usamos</a:t>
            </a:r>
            <a:r>
              <a:rPr lang="en-US" dirty="0"/>
              <a:t> una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vez</a:t>
            </a:r>
            <a:r>
              <a:rPr lang="en-US" dirty="0"/>
              <a:t> de </a:t>
            </a:r>
            <a:r>
              <a:rPr lang="en-US" dirty="0" err="1"/>
              <a:t>otra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302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27AB4-D6E3-A849-AA57-FA652B3E5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Prepositions of Place</a:t>
            </a:r>
            <a:br>
              <a:rPr lang="en-US" dirty="0"/>
            </a:br>
            <a:r>
              <a:rPr lang="en-US" sz="2000" i="1" dirty="0"/>
              <a:t>	Las </a:t>
            </a:r>
            <a:r>
              <a:rPr lang="en-US" sz="2000" i="1" dirty="0" err="1"/>
              <a:t>preposiciones</a:t>
            </a:r>
            <a:r>
              <a:rPr lang="en-US" sz="2000" i="1" dirty="0"/>
              <a:t> de </a:t>
            </a:r>
            <a:r>
              <a:rPr lang="en-US" sz="2000" i="1" dirty="0" err="1"/>
              <a:t>lugar</a:t>
            </a:r>
            <a:endParaRPr lang="en-US" sz="2000" i="1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7CA184E8-1286-8E41-83E5-A27741654EC3}"/>
              </a:ext>
            </a:extLst>
          </p:cNvPr>
          <p:cNvSpPr/>
          <p:nvPr/>
        </p:nvSpPr>
        <p:spPr>
          <a:xfrm>
            <a:off x="1402080" y="1994263"/>
            <a:ext cx="3657600" cy="36576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1339463-100A-BB40-83BF-E66462FEC2A7}"/>
              </a:ext>
            </a:extLst>
          </p:cNvPr>
          <p:cNvSpPr/>
          <p:nvPr/>
        </p:nvSpPr>
        <p:spPr>
          <a:xfrm>
            <a:off x="2316480" y="2908663"/>
            <a:ext cx="1828800" cy="1828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76200">
            <a:noFill/>
          </a:ln>
          <a:effectLst>
            <a:innerShdw blurRad="63500" dist="1524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in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0BC76-B87B-5A4F-8B7F-9619676D635A}"/>
              </a:ext>
            </a:extLst>
          </p:cNvPr>
          <p:cNvSpPr txBox="1"/>
          <p:nvPr/>
        </p:nvSpPr>
        <p:spPr>
          <a:xfrm>
            <a:off x="6295256" y="1874729"/>
            <a:ext cx="505854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 watch TV </a:t>
            </a:r>
            <a:r>
              <a:rPr lang="en-US" sz="2800" b="1" dirty="0"/>
              <a:t>in</a:t>
            </a:r>
            <a:r>
              <a:rPr lang="en-US" sz="2800" dirty="0"/>
              <a:t> the living-room </a:t>
            </a:r>
          </a:p>
          <a:p>
            <a:r>
              <a:rPr lang="en-US" sz="2800" dirty="0"/>
              <a:t>I live </a:t>
            </a:r>
            <a:r>
              <a:rPr lang="en-US" sz="2800" b="1" dirty="0"/>
              <a:t>in</a:t>
            </a:r>
            <a:r>
              <a:rPr lang="en-US" sz="2800" dirty="0"/>
              <a:t> New York </a:t>
            </a:r>
          </a:p>
          <a:p>
            <a:r>
              <a:rPr lang="en-US" sz="2800" dirty="0"/>
              <a:t>Look at the picture </a:t>
            </a:r>
            <a:r>
              <a:rPr lang="en-US" sz="2800" b="1" dirty="0"/>
              <a:t>in</a:t>
            </a:r>
            <a:r>
              <a:rPr lang="en-US" sz="2800" dirty="0"/>
              <a:t> the book </a:t>
            </a:r>
          </a:p>
          <a:p>
            <a:r>
              <a:rPr lang="en-US" sz="2800" dirty="0"/>
              <a:t>She looks at herself </a:t>
            </a:r>
            <a:r>
              <a:rPr lang="en-US" sz="2800" b="1" dirty="0"/>
              <a:t>in</a:t>
            </a:r>
            <a:r>
              <a:rPr lang="en-US" sz="2800" dirty="0"/>
              <a:t> the mirror. </a:t>
            </a:r>
          </a:p>
          <a:p>
            <a:r>
              <a:rPr lang="en-US" sz="2800" dirty="0"/>
              <a:t>She is</a:t>
            </a:r>
            <a:r>
              <a:rPr lang="en-US" sz="2800" b="1" dirty="0"/>
              <a:t> in</a:t>
            </a:r>
            <a:r>
              <a:rPr lang="en-US" sz="2800" dirty="0"/>
              <a:t> the car. </a:t>
            </a:r>
          </a:p>
          <a:p>
            <a:r>
              <a:rPr lang="en-US" sz="2800" dirty="0"/>
              <a:t>Look at the girl </a:t>
            </a:r>
            <a:r>
              <a:rPr lang="en-US" sz="2800" b="1" dirty="0"/>
              <a:t>in</a:t>
            </a:r>
            <a:r>
              <a:rPr lang="en-US" sz="2800" dirty="0"/>
              <a:t> the picture</a:t>
            </a:r>
          </a:p>
          <a:p>
            <a:r>
              <a:rPr lang="en-US" sz="2800" dirty="0"/>
              <a:t>This is the best team </a:t>
            </a:r>
            <a:r>
              <a:rPr lang="en-US" sz="2800" b="1" dirty="0"/>
              <a:t>in</a:t>
            </a:r>
            <a:r>
              <a:rPr lang="en-US" sz="2800" dirty="0"/>
              <a:t> the world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511428-8B58-414E-9BD2-0900C2E521DB}"/>
              </a:ext>
            </a:extLst>
          </p:cNvPr>
          <p:cNvSpPr txBox="1"/>
          <p:nvPr/>
        </p:nvSpPr>
        <p:spPr>
          <a:xfrm>
            <a:off x="2432328" y="5878230"/>
            <a:ext cx="15971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/>
              <a:t>en</a:t>
            </a:r>
            <a:r>
              <a:rPr lang="en-US" sz="2400" dirty="0"/>
              <a:t> (dentro)</a:t>
            </a:r>
          </a:p>
        </p:txBody>
      </p:sp>
    </p:spTree>
    <p:extLst>
      <p:ext uri="{BB962C8B-B14F-4D97-AF65-F5344CB8AC3E}">
        <p14:creationId xmlns:p14="http://schemas.microsoft.com/office/powerpoint/2010/main" val="8978322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27AB4-D6E3-A849-AA57-FA652B3E5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Prepositions of Place</a:t>
            </a:r>
            <a:br>
              <a:rPr lang="en-US" dirty="0"/>
            </a:br>
            <a:r>
              <a:rPr lang="en-US" sz="2000" i="1" dirty="0"/>
              <a:t>	Las </a:t>
            </a:r>
            <a:r>
              <a:rPr lang="en-US" sz="2000" i="1" dirty="0" err="1"/>
              <a:t>preposiciones</a:t>
            </a:r>
            <a:r>
              <a:rPr lang="en-US" sz="2000" i="1" dirty="0"/>
              <a:t> de </a:t>
            </a:r>
            <a:r>
              <a:rPr lang="en-US" sz="2000" i="1" dirty="0" err="1"/>
              <a:t>lugar</a:t>
            </a:r>
            <a:endParaRPr lang="en-US" sz="2000" i="1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7CA184E8-1286-8E41-83E5-A27741654EC3}"/>
              </a:ext>
            </a:extLst>
          </p:cNvPr>
          <p:cNvSpPr/>
          <p:nvPr/>
        </p:nvSpPr>
        <p:spPr>
          <a:xfrm>
            <a:off x="1402080" y="1994263"/>
            <a:ext cx="3657600" cy="36576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0BC76-B87B-5A4F-8B7F-9619676D635A}"/>
              </a:ext>
            </a:extLst>
          </p:cNvPr>
          <p:cNvSpPr txBox="1"/>
          <p:nvPr/>
        </p:nvSpPr>
        <p:spPr>
          <a:xfrm>
            <a:off x="6295256" y="1659285"/>
            <a:ext cx="50585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 met her </a:t>
            </a:r>
            <a:r>
              <a:rPr lang="en-US" sz="2800" b="1" dirty="0"/>
              <a:t>at</a:t>
            </a:r>
            <a:r>
              <a:rPr lang="en-US" sz="2800" dirty="0"/>
              <a:t> the entrance.</a:t>
            </a:r>
          </a:p>
          <a:p>
            <a:r>
              <a:rPr lang="en-US" sz="2800" dirty="0"/>
              <a:t>I met him </a:t>
            </a:r>
            <a:r>
              <a:rPr lang="en-US" sz="2800" b="1" dirty="0"/>
              <a:t>at</a:t>
            </a:r>
            <a:r>
              <a:rPr lang="en-US" sz="2800" dirty="0"/>
              <a:t> the bus stop.</a:t>
            </a:r>
          </a:p>
          <a:p>
            <a:r>
              <a:rPr lang="en-US" sz="2800" dirty="0"/>
              <a:t>She sat </a:t>
            </a:r>
            <a:r>
              <a:rPr lang="en-US" sz="2800" b="1" dirty="0"/>
              <a:t>at</a:t>
            </a:r>
            <a:r>
              <a:rPr lang="en-US" sz="2800" dirty="0"/>
              <a:t> the table.</a:t>
            </a:r>
          </a:p>
          <a:p>
            <a:r>
              <a:rPr lang="en-US" sz="2800" dirty="0"/>
              <a:t>I am </a:t>
            </a:r>
            <a:r>
              <a:rPr lang="en-US" sz="2800" b="1" dirty="0"/>
              <a:t>at</a:t>
            </a:r>
            <a:r>
              <a:rPr lang="en-US" sz="2800" dirty="0"/>
              <a:t> a concert.</a:t>
            </a:r>
          </a:p>
          <a:p>
            <a:r>
              <a:rPr lang="en-US" sz="2800" dirty="0"/>
              <a:t>You are </a:t>
            </a:r>
            <a:r>
              <a:rPr lang="en-US" sz="2800" b="1" dirty="0"/>
              <a:t>at</a:t>
            </a:r>
            <a:r>
              <a:rPr lang="en-US" sz="2800" dirty="0"/>
              <a:t> the party.</a:t>
            </a:r>
          </a:p>
          <a:p>
            <a:r>
              <a:rPr lang="en-US" sz="2800" dirty="0"/>
              <a:t>We are </a:t>
            </a:r>
            <a:r>
              <a:rPr lang="en-US" sz="2800" b="1" dirty="0"/>
              <a:t>at</a:t>
            </a:r>
            <a:r>
              <a:rPr lang="en-US" sz="2800" dirty="0"/>
              <a:t> the movies.</a:t>
            </a:r>
          </a:p>
          <a:p>
            <a:r>
              <a:rPr lang="en-US" sz="2800" dirty="0"/>
              <a:t>They are </a:t>
            </a:r>
            <a:r>
              <a:rPr lang="en-US" sz="2800" b="1" dirty="0"/>
              <a:t>at</a:t>
            </a:r>
            <a:r>
              <a:rPr lang="en-US" sz="2800" dirty="0"/>
              <a:t> school.</a:t>
            </a:r>
          </a:p>
          <a:p>
            <a:r>
              <a:rPr lang="en-US" sz="2800" dirty="0"/>
              <a:t>You guys are </a:t>
            </a:r>
            <a:r>
              <a:rPr lang="en-US" sz="2800" b="1" dirty="0"/>
              <a:t>at</a:t>
            </a:r>
            <a:r>
              <a:rPr lang="en-US" sz="2800" dirty="0"/>
              <a:t> work.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21942D7-C0DE-9745-B720-507C894F886C}"/>
              </a:ext>
            </a:extLst>
          </p:cNvPr>
          <p:cNvCxnSpPr>
            <a:cxnSpLocks/>
          </p:cNvCxnSpPr>
          <p:nvPr/>
        </p:nvCxnSpPr>
        <p:spPr>
          <a:xfrm>
            <a:off x="1402080" y="2638697"/>
            <a:ext cx="3657600" cy="0"/>
          </a:xfrm>
          <a:prstGeom prst="line">
            <a:avLst/>
          </a:prstGeom>
          <a:ln w="762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A6A4D63-16DE-FE48-ADB9-7B3640E9F8D7}"/>
              </a:ext>
            </a:extLst>
          </p:cNvPr>
          <p:cNvCxnSpPr>
            <a:cxnSpLocks/>
          </p:cNvCxnSpPr>
          <p:nvPr/>
        </p:nvCxnSpPr>
        <p:spPr>
          <a:xfrm>
            <a:off x="1402080" y="3087823"/>
            <a:ext cx="3657600" cy="0"/>
          </a:xfrm>
          <a:prstGeom prst="line">
            <a:avLst/>
          </a:prstGeom>
          <a:ln w="762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467C3A9-C734-B948-80E2-26888323763C}"/>
              </a:ext>
            </a:extLst>
          </p:cNvPr>
          <p:cNvCxnSpPr>
            <a:cxnSpLocks/>
          </p:cNvCxnSpPr>
          <p:nvPr/>
        </p:nvCxnSpPr>
        <p:spPr>
          <a:xfrm>
            <a:off x="1402080" y="3523828"/>
            <a:ext cx="3657600" cy="0"/>
          </a:xfrm>
          <a:prstGeom prst="line">
            <a:avLst/>
          </a:prstGeom>
          <a:ln w="762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3E29C02-544E-634D-90EA-B2B334AB6530}"/>
              </a:ext>
            </a:extLst>
          </p:cNvPr>
          <p:cNvCxnSpPr>
            <a:cxnSpLocks/>
          </p:cNvCxnSpPr>
          <p:nvPr/>
        </p:nvCxnSpPr>
        <p:spPr>
          <a:xfrm>
            <a:off x="1402080" y="3953778"/>
            <a:ext cx="3657600" cy="0"/>
          </a:xfrm>
          <a:prstGeom prst="line">
            <a:avLst/>
          </a:prstGeom>
          <a:ln w="762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584707E-5025-5141-97FB-C1EC495707D3}"/>
              </a:ext>
            </a:extLst>
          </p:cNvPr>
          <p:cNvCxnSpPr>
            <a:cxnSpLocks/>
          </p:cNvCxnSpPr>
          <p:nvPr/>
        </p:nvCxnSpPr>
        <p:spPr>
          <a:xfrm>
            <a:off x="1402080" y="4389783"/>
            <a:ext cx="3657600" cy="0"/>
          </a:xfrm>
          <a:prstGeom prst="line">
            <a:avLst/>
          </a:prstGeom>
          <a:ln w="762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C4CB770-5A04-5042-A47B-1719B56A28CA}"/>
              </a:ext>
            </a:extLst>
          </p:cNvPr>
          <p:cNvCxnSpPr>
            <a:cxnSpLocks/>
          </p:cNvCxnSpPr>
          <p:nvPr/>
        </p:nvCxnSpPr>
        <p:spPr>
          <a:xfrm>
            <a:off x="1402080" y="4825788"/>
            <a:ext cx="3657600" cy="0"/>
          </a:xfrm>
          <a:prstGeom prst="line">
            <a:avLst/>
          </a:prstGeom>
          <a:ln w="762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4B811B2-B900-1640-95B1-0577FC1A73B9}"/>
              </a:ext>
            </a:extLst>
          </p:cNvPr>
          <p:cNvCxnSpPr>
            <a:cxnSpLocks/>
          </p:cNvCxnSpPr>
          <p:nvPr/>
        </p:nvCxnSpPr>
        <p:spPr>
          <a:xfrm>
            <a:off x="1453351" y="5298128"/>
            <a:ext cx="3548599" cy="0"/>
          </a:xfrm>
          <a:prstGeom prst="line">
            <a:avLst/>
          </a:prstGeom>
          <a:ln w="762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C245DB4-E9E8-094C-8374-95F77AA48AEE}"/>
              </a:ext>
            </a:extLst>
          </p:cNvPr>
          <p:cNvCxnSpPr>
            <a:cxnSpLocks/>
          </p:cNvCxnSpPr>
          <p:nvPr/>
        </p:nvCxnSpPr>
        <p:spPr>
          <a:xfrm>
            <a:off x="1550241" y="2207684"/>
            <a:ext cx="3360874" cy="0"/>
          </a:xfrm>
          <a:prstGeom prst="line">
            <a:avLst/>
          </a:prstGeom>
          <a:ln w="762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F6286973-F04D-A24C-ABBC-01E9928A9884}"/>
              </a:ext>
            </a:extLst>
          </p:cNvPr>
          <p:cNvSpPr/>
          <p:nvPr/>
        </p:nvSpPr>
        <p:spPr>
          <a:xfrm>
            <a:off x="1398850" y="2001385"/>
            <a:ext cx="3657600" cy="3657600"/>
          </a:xfrm>
          <a:prstGeom prst="round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D60E742-96CD-9241-8071-FF7DE1CC2527}"/>
              </a:ext>
            </a:extLst>
          </p:cNvPr>
          <p:cNvCxnSpPr>
            <a:cxnSpLocks/>
          </p:cNvCxnSpPr>
          <p:nvPr/>
        </p:nvCxnSpPr>
        <p:spPr>
          <a:xfrm>
            <a:off x="2038930" y="1994263"/>
            <a:ext cx="0" cy="3657600"/>
          </a:xfrm>
          <a:prstGeom prst="line">
            <a:avLst/>
          </a:prstGeom>
          <a:ln w="762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68FD4DF-D8FC-244A-A5E2-BECDE8DD011C}"/>
              </a:ext>
            </a:extLst>
          </p:cNvPr>
          <p:cNvCxnSpPr>
            <a:cxnSpLocks/>
          </p:cNvCxnSpPr>
          <p:nvPr/>
        </p:nvCxnSpPr>
        <p:spPr>
          <a:xfrm>
            <a:off x="2984618" y="1994263"/>
            <a:ext cx="0" cy="3657600"/>
          </a:xfrm>
          <a:prstGeom prst="line">
            <a:avLst/>
          </a:prstGeom>
          <a:ln w="762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C992F17-C4E8-3340-9019-13ACEC90F370}"/>
              </a:ext>
            </a:extLst>
          </p:cNvPr>
          <p:cNvCxnSpPr>
            <a:cxnSpLocks/>
          </p:cNvCxnSpPr>
          <p:nvPr/>
        </p:nvCxnSpPr>
        <p:spPr>
          <a:xfrm>
            <a:off x="3935351" y="2017429"/>
            <a:ext cx="0" cy="3657600"/>
          </a:xfrm>
          <a:prstGeom prst="line">
            <a:avLst/>
          </a:prstGeom>
          <a:ln w="762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69F23B96-309B-1548-B269-B4B762C7D9A9}"/>
              </a:ext>
            </a:extLst>
          </p:cNvPr>
          <p:cNvCxnSpPr>
            <a:cxnSpLocks/>
          </p:cNvCxnSpPr>
          <p:nvPr/>
        </p:nvCxnSpPr>
        <p:spPr>
          <a:xfrm>
            <a:off x="4825528" y="2131581"/>
            <a:ext cx="0" cy="3397208"/>
          </a:xfrm>
          <a:prstGeom prst="line">
            <a:avLst/>
          </a:prstGeom>
          <a:ln w="762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0F8716A1-B620-654C-944E-085D0B973469}"/>
              </a:ext>
            </a:extLst>
          </p:cNvPr>
          <p:cNvSpPr/>
          <p:nvPr/>
        </p:nvSpPr>
        <p:spPr>
          <a:xfrm>
            <a:off x="3999726" y="2341178"/>
            <a:ext cx="405727" cy="2410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CD42B00-323C-064D-8978-72BE4D7EEEF9}"/>
              </a:ext>
            </a:extLst>
          </p:cNvPr>
          <p:cNvSpPr/>
          <p:nvPr/>
        </p:nvSpPr>
        <p:spPr>
          <a:xfrm>
            <a:off x="2643135" y="2734089"/>
            <a:ext cx="285972" cy="30614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66DFE18-7890-CE4E-B747-3D608F1A4D77}"/>
              </a:ext>
            </a:extLst>
          </p:cNvPr>
          <p:cNvSpPr/>
          <p:nvPr/>
        </p:nvSpPr>
        <p:spPr>
          <a:xfrm>
            <a:off x="4367539" y="3663130"/>
            <a:ext cx="405727" cy="2410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EACD9FE-3273-6D4C-B980-A53829BCACAB}"/>
              </a:ext>
            </a:extLst>
          </p:cNvPr>
          <p:cNvSpPr/>
          <p:nvPr/>
        </p:nvSpPr>
        <p:spPr>
          <a:xfrm>
            <a:off x="1583934" y="4534159"/>
            <a:ext cx="405727" cy="2410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C854235-C048-1248-A61A-9372464068D1}"/>
              </a:ext>
            </a:extLst>
          </p:cNvPr>
          <p:cNvSpPr/>
          <p:nvPr/>
        </p:nvSpPr>
        <p:spPr>
          <a:xfrm>
            <a:off x="3042534" y="4011468"/>
            <a:ext cx="405727" cy="2410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A812156-5358-2348-BB31-562646D29E34}"/>
              </a:ext>
            </a:extLst>
          </p:cNvPr>
          <p:cNvSpPr/>
          <p:nvPr/>
        </p:nvSpPr>
        <p:spPr>
          <a:xfrm>
            <a:off x="2088200" y="2795888"/>
            <a:ext cx="405727" cy="24105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A10FFB9-B618-E243-B573-409C8F832E9F}"/>
              </a:ext>
            </a:extLst>
          </p:cNvPr>
          <p:cNvSpPr/>
          <p:nvPr/>
        </p:nvSpPr>
        <p:spPr>
          <a:xfrm>
            <a:off x="3991292" y="4438916"/>
            <a:ext cx="405727" cy="24105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B9995FF-4A91-5E45-89FF-8AF18E7149E3}"/>
              </a:ext>
            </a:extLst>
          </p:cNvPr>
          <p:cNvSpPr/>
          <p:nvPr/>
        </p:nvSpPr>
        <p:spPr>
          <a:xfrm>
            <a:off x="2533254" y="5352910"/>
            <a:ext cx="405727" cy="24105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C21737B0-2C5F-E64D-990E-F70811DCE9BE}"/>
              </a:ext>
            </a:extLst>
          </p:cNvPr>
          <p:cNvSpPr/>
          <p:nvPr/>
        </p:nvSpPr>
        <p:spPr>
          <a:xfrm>
            <a:off x="3031467" y="2017429"/>
            <a:ext cx="405727" cy="14832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B4FAEA83-8290-EA44-B4AD-FF5C3228854D}"/>
              </a:ext>
            </a:extLst>
          </p:cNvPr>
          <p:cNvSpPr/>
          <p:nvPr/>
        </p:nvSpPr>
        <p:spPr>
          <a:xfrm>
            <a:off x="3036882" y="3135411"/>
            <a:ext cx="851886" cy="34602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3805F81-A097-E840-9BCD-05D671E764FB}"/>
              </a:ext>
            </a:extLst>
          </p:cNvPr>
          <p:cNvSpPr/>
          <p:nvPr/>
        </p:nvSpPr>
        <p:spPr>
          <a:xfrm>
            <a:off x="2467440" y="4438915"/>
            <a:ext cx="470963" cy="3362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3D9A0517-EB87-0147-B4C3-5DD3EF6218A7}"/>
              </a:ext>
            </a:extLst>
          </p:cNvPr>
          <p:cNvSpPr/>
          <p:nvPr/>
        </p:nvSpPr>
        <p:spPr>
          <a:xfrm>
            <a:off x="3991291" y="5067467"/>
            <a:ext cx="781970" cy="18242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6DDFC94-B593-C745-913A-42BC98D46576}"/>
              </a:ext>
            </a:extLst>
          </p:cNvPr>
          <p:cNvGrpSpPr/>
          <p:nvPr/>
        </p:nvGrpSpPr>
        <p:grpSpPr>
          <a:xfrm>
            <a:off x="2242575" y="3046085"/>
            <a:ext cx="914400" cy="914401"/>
            <a:chOff x="1968137" y="2514599"/>
            <a:chExt cx="914400" cy="91440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" name="Teardrop 3">
              <a:extLst>
                <a:ext uri="{FF2B5EF4-FFF2-40B4-BE49-F238E27FC236}">
                  <a16:creationId xmlns:a16="http://schemas.microsoft.com/office/drawing/2014/main" id="{9D5059E8-0402-6B4B-BE1B-44D2894498DB}"/>
                </a:ext>
              </a:extLst>
            </p:cNvPr>
            <p:cNvSpPr/>
            <p:nvPr/>
          </p:nvSpPr>
          <p:spPr>
            <a:xfrm rot="8076629">
              <a:off x="1968137" y="2514599"/>
              <a:ext cx="914400" cy="914400"/>
            </a:xfrm>
            <a:prstGeom prst="teardrop">
              <a:avLst>
                <a:gd name="adj" fmla="val 155238"/>
              </a:avLst>
            </a:prstGeom>
            <a:solidFill>
              <a:schemeClr val="accent6">
                <a:lumMod val="75000"/>
              </a:schemeClr>
            </a:solidFill>
            <a:ln w="7620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01339463-100A-BB40-83BF-E66462FEC2A7}"/>
                </a:ext>
              </a:extLst>
            </p:cNvPr>
            <p:cNvSpPr/>
            <p:nvPr/>
          </p:nvSpPr>
          <p:spPr>
            <a:xfrm>
              <a:off x="1968137" y="2514600"/>
              <a:ext cx="914400" cy="9144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7620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at</a:t>
              </a:r>
            </a:p>
          </p:txBody>
        </p: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AE861991-29C3-524F-B3F5-D66F09F63CE6}"/>
              </a:ext>
            </a:extLst>
          </p:cNvPr>
          <p:cNvSpPr txBox="1"/>
          <p:nvPr/>
        </p:nvSpPr>
        <p:spPr>
          <a:xfrm>
            <a:off x="1466205" y="5750566"/>
            <a:ext cx="39419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/>
              <a:t>en</a:t>
            </a:r>
            <a:r>
              <a:rPr lang="en-US" sz="2400" dirty="0"/>
              <a:t> (</a:t>
            </a:r>
            <a:r>
              <a:rPr lang="en-US" sz="2400" dirty="0" err="1"/>
              <a:t>preciso</a:t>
            </a:r>
            <a:r>
              <a:rPr lang="en-US" sz="2400" dirty="0"/>
              <a:t>), mesa, </a:t>
            </a:r>
            <a:r>
              <a:rPr lang="en-US" sz="2400" dirty="0" err="1"/>
              <a:t>eventos</a:t>
            </a:r>
            <a:r>
              <a:rPr lang="en-US" sz="2400" dirty="0"/>
              <a:t>,</a:t>
            </a:r>
          </a:p>
          <a:p>
            <a:pPr algn="ctr"/>
            <a:r>
              <a:rPr lang="en-US" sz="2400" dirty="0" err="1"/>
              <a:t>lugar</a:t>
            </a:r>
            <a:r>
              <a:rPr lang="en-US" sz="2400" dirty="0"/>
              <a:t> </a:t>
            </a:r>
            <a:r>
              <a:rPr lang="en-US" sz="2400" dirty="0" err="1"/>
              <a:t>típico</a:t>
            </a:r>
            <a:r>
              <a:rPr lang="en-US" sz="2400" dirty="0"/>
              <a:t> para una </a:t>
            </a:r>
            <a:r>
              <a:rPr lang="en-US" sz="2400" dirty="0" err="1"/>
              <a:t>actividad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449087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4069C-D60D-E848-B774-5744B71EA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 (Subject) Pronouns</a:t>
            </a:r>
            <a:br>
              <a:rPr lang="en-US" dirty="0"/>
            </a:br>
            <a:r>
              <a:rPr lang="en-US" sz="2000" dirty="0"/>
              <a:t>	Los </a:t>
            </a:r>
            <a:r>
              <a:rPr lang="en-US" sz="2000" dirty="0" err="1"/>
              <a:t>pronombres</a:t>
            </a:r>
            <a:r>
              <a:rPr lang="en-US" sz="2000" dirty="0"/>
              <a:t> </a:t>
            </a:r>
            <a:r>
              <a:rPr lang="en-US" sz="2000" dirty="0" err="1"/>
              <a:t>personales</a:t>
            </a:r>
            <a:r>
              <a:rPr lang="en-US" sz="2000" dirty="0"/>
              <a:t> (de </a:t>
            </a:r>
            <a:r>
              <a:rPr lang="en-US" sz="2000" dirty="0" err="1"/>
              <a:t>sujeto</a:t>
            </a:r>
            <a:r>
              <a:rPr lang="en-US" sz="2000" dirty="0"/>
              <a:t>)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E687F847-72AA-7546-8066-C7F2BB6964FF}"/>
              </a:ext>
            </a:extLst>
          </p:cNvPr>
          <p:cNvSpPr/>
          <p:nvPr/>
        </p:nvSpPr>
        <p:spPr>
          <a:xfrm>
            <a:off x="1347296" y="2402559"/>
            <a:ext cx="2743200" cy="2743200"/>
          </a:xfrm>
          <a:prstGeom prst="roundRect">
            <a:avLst/>
          </a:prstGeom>
          <a:solidFill>
            <a:schemeClr val="tx2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0BF8115-0AF5-EF49-84F7-8EFDDEF0FFEB}"/>
              </a:ext>
            </a:extLst>
          </p:cNvPr>
          <p:cNvSpPr txBox="1"/>
          <p:nvPr/>
        </p:nvSpPr>
        <p:spPr>
          <a:xfrm>
            <a:off x="1347296" y="4226894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en-US" u="sng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man</a:t>
            </a:r>
            <a:r>
              <a:rPr lang="en-US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fixes </a:t>
            </a:r>
            <a:r>
              <a:rPr lang="en-US" u="sng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machine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75C5ABDE-86BC-E546-AB14-8CD1FAEA3760}"/>
              </a:ext>
            </a:extLst>
          </p:cNvPr>
          <p:cNvSpPr/>
          <p:nvPr/>
        </p:nvSpPr>
        <p:spPr>
          <a:xfrm>
            <a:off x="4724400" y="2402559"/>
            <a:ext cx="2743200" cy="2743200"/>
          </a:xfrm>
          <a:prstGeom prst="roundRect">
            <a:avLst/>
          </a:prstGeom>
          <a:solidFill>
            <a:schemeClr val="tx2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C01E036-39A6-A54E-93F9-89990053F5E4}"/>
              </a:ext>
            </a:extLst>
          </p:cNvPr>
          <p:cNvSpPr txBox="1"/>
          <p:nvPr/>
        </p:nvSpPr>
        <p:spPr>
          <a:xfrm>
            <a:off x="4724400" y="4226894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en-US" u="sng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woman</a:t>
            </a:r>
            <a:r>
              <a:rPr lang="en-US" i="1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checks the work.</a:t>
            </a:r>
          </a:p>
          <a:p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9B32B7B8-642B-3149-8533-0BC6BC4D188C}"/>
              </a:ext>
            </a:extLst>
          </p:cNvPr>
          <p:cNvSpPr/>
          <p:nvPr/>
        </p:nvSpPr>
        <p:spPr>
          <a:xfrm>
            <a:off x="8101504" y="2402559"/>
            <a:ext cx="2743200" cy="2743200"/>
          </a:xfrm>
          <a:prstGeom prst="roundRect">
            <a:avLst/>
          </a:prstGeom>
          <a:solidFill>
            <a:schemeClr val="tx2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A84BCDC-1C4F-1246-8FB4-84D37A73CC47}"/>
              </a:ext>
            </a:extLst>
          </p:cNvPr>
          <p:cNvSpPr txBox="1"/>
          <p:nvPr/>
        </p:nvSpPr>
        <p:spPr>
          <a:xfrm>
            <a:off x="8101504" y="4226894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en-US" u="sng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stitches</a:t>
            </a:r>
            <a:r>
              <a:rPr lang="en-US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hold </a:t>
            </a:r>
            <a:r>
              <a:rPr lang="en-US" u="sng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fabric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together.</a:t>
            </a:r>
          </a:p>
          <a:p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5" name="Picture 34" descr="woman and man fixing an object Stock Photo - Alamy">
            <a:extLst>
              <a:ext uri="{FF2B5EF4-FFF2-40B4-BE49-F238E27FC236}">
                <a16:creationId xmlns:a16="http://schemas.microsoft.com/office/drawing/2014/main" id="{F5E07AE8-D9FC-0A4E-97F6-8B5FEEBEAF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52"/>
          <a:stretch/>
        </p:blipFill>
        <p:spPr bwMode="auto">
          <a:xfrm>
            <a:off x="4724400" y="2402338"/>
            <a:ext cx="2743200" cy="1828800"/>
          </a:xfrm>
          <a:custGeom>
            <a:avLst/>
            <a:gdLst>
              <a:gd name="connsiteX0" fmla="*/ 457209 w 2743200"/>
              <a:gd name="connsiteY0" fmla="*/ 0 h 1828800"/>
              <a:gd name="connsiteX1" fmla="*/ 2285991 w 2743200"/>
              <a:gd name="connsiteY1" fmla="*/ 0 h 1828800"/>
              <a:gd name="connsiteX2" fmla="*/ 2743200 w 2743200"/>
              <a:gd name="connsiteY2" fmla="*/ 457209 h 1828800"/>
              <a:gd name="connsiteX3" fmla="*/ 2743200 w 2743200"/>
              <a:gd name="connsiteY3" fmla="*/ 1828800 h 1828800"/>
              <a:gd name="connsiteX4" fmla="*/ 0 w 2743200"/>
              <a:gd name="connsiteY4" fmla="*/ 1828800 h 1828800"/>
              <a:gd name="connsiteX5" fmla="*/ 0 w 2743200"/>
              <a:gd name="connsiteY5" fmla="*/ 457209 h 1828800"/>
              <a:gd name="connsiteX6" fmla="*/ 457209 w 2743200"/>
              <a:gd name="connsiteY6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43200" h="1828800">
                <a:moveTo>
                  <a:pt x="457209" y="0"/>
                </a:moveTo>
                <a:lnTo>
                  <a:pt x="2285991" y="0"/>
                </a:lnTo>
                <a:cubicBezTo>
                  <a:pt x="2538501" y="0"/>
                  <a:pt x="2743200" y="204699"/>
                  <a:pt x="2743200" y="457209"/>
                </a:cubicBezTo>
                <a:lnTo>
                  <a:pt x="2743200" y="1828800"/>
                </a:lnTo>
                <a:lnTo>
                  <a:pt x="0" y="1828800"/>
                </a:lnTo>
                <a:lnTo>
                  <a:pt x="0" y="457209"/>
                </a:lnTo>
                <a:cubicBezTo>
                  <a:pt x="0" y="204699"/>
                  <a:pt x="204699" y="0"/>
                  <a:pt x="457209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38" descr="45 Young Repair Man Fixing A Machine In Factory Stock Photos, Pictures &amp;amp;  Royalty-Free Images - iStock">
            <a:extLst>
              <a:ext uri="{FF2B5EF4-FFF2-40B4-BE49-F238E27FC236}">
                <a16:creationId xmlns:a16="http://schemas.microsoft.com/office/drawing/2014/main" id="{E70A7ED0-7226-FB4D-8FFC-20945776C4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296" y="2404792"/>
            <a:ext cx="2743200" cy="1828800"/>
          </a:xfrm>
          <a:custGeom>
            <a:avLst/>
            <a:gdLst>
              <a:gd name="connsiteX0" fmla="*/ 457209 w 2743200"/>
              <a:gd name="connsiteY0" fmla="*/ 0 h 1828800"/>
              <a:gd name="connsiteX1" fmla="*/ 2285991 w 2743200"/>
              <a:gd name="connsiteY1" fmla="*/ 0 h 1828800"/>
              <a:gd name="connsiteX2" fmla="*/ 2743200 w 2743200"/>
              <a:gd name="connsiteY2" fmla="*/ 457209 h 1828800"/>
              <a:gd name="connsiteX3" fmla="*/ 2743200 w 2743200"/>
              <a:gd name="connsiteY3" fmla="*/ 1828800 h 1828800"/>
              <a:gd name="connsiteX4" fmla="*/ 0 w 2743200"/>
              <a:gd name="connsiteY4" fmla="*/ 1828800 h 1828800"/>
              <a:gd name="connsiteX5" fmla="*/ 0 w 2743200"/>
              <a:gd name="connsiteY5" fmla="*/ 457209 h 1828800"/>
              <a:gd name="connsiteX6" fmla="*/ 457209 w 2743200"/>
              <a:gd name="connsiteY6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43200" h="1828800">
                <a:moveTo>
                  <a:pt x="457209" y="0"/>
                </a:moveTo>
                <a:lnTo>
                  <a:pt x="2285991" y="0"/>
                </a:lnTo>
                <a:cubicBezTo>
                  <a:pt x="2538501" y="0"/>
                  <a:pt x="2743200" y="204699"/>
                  <a:pt x="2743200" y="457209"/>
                </a:cubicBezTo>
                <a:lnTo>
                  <a:pt x="2743200" y="1828800"/>
                </a:lnTo>
                <a:lnTo>
                  <a:pt x="0" y="1828800"/>
                </a:lnTo>
                <a:lnTo>
                  <a:pt x="0" y="457209"/>
                </a:lnTo>
                <a:cubicBezTo>
                  <a:pt x="0" y="204699"/>
                  <a:pt x="204699" y="0"/>
                  <a:pt x="457209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42" descr="4 Sewing Stitches Used in Manufacturing and Their Benefits">
            <a:extLst>
              <a:ext uri="{FF2B5EF4-FFF2-40B4-BE49-F238E27FC236}">
                <a16:creationId xmlns:a16="http://schemas.microsoft.com/office/drawing/2014/main" id="{16FBA2D6-9577-2244-84DE-CCA8DDFD4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63" r="8163"/>
          <a:stretch>
            <a:fillRect/>
          </a:stretch>
        </p:blipFill>
        <p:spPr bwMode="auto">
          <a:xfrm>
            <a:off x="8101504" y="2404792"/>
            <a:ext cx="2743200" cy="1828800"/>
          </a:xfrm>
          <a:custGeom>
            <a:avLst/>
            <a:gdLst>
              <a:gd name="connsiteX0" fmla="*/ 457209 w 2743200"/>
              <a:gd name="connsiteY0" fmla="*/ 0 h 1828800"/>
              <a:gd name="connsiteX1" fmla="*/ 2285991 w 2743200"/>
              <a:gd name="connsiteY1" fmla="*/ 0 h 1828800"/>
              <a:gd name="connsiteX2" fmla="*/ 2743200 w 2743200"/>
              <a:gd name="connsiteY2" fmla="*/ 457209 h 1828800"/>
              <a:gd name="connsiteX3" fmla="*/ 2743200 w 2743200"/>
              <a:gd name="connsiteY3" fmla="*/ 1828800 h 1828800"/>
              <a:gd name="connsiteX4" fmla="*/ 0 w 2743200"/>
              <a:gd name="connsiteY4" fmla="*/ 1828800 h 1828800"/>
              <a:gd name="connsiteX5" fmla="*/ 0 w 2743200"/>
              <a:gd name="connsiteY5" fmla="*/ 457209 h 1828800"/>
              <a:gd name="connsiteX6" fmla="*/ 457209 w 2743200"/>
              <a:gd name="connsiteY6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43200" h="1828800">
                <a:moveTo>
                  <a:pt x="457209" y="0"/>
                </a:moveTo>
                <a:lnTo>
                  <a:pt x="2285991" y="0"/>
                </a:lnTo>
                <a:cubicBezTo>
                  <a:pt x="2538501" y="0"/>
                  <a:pt x="2743200" y="204699"/>
                  <a:pt x="2743200" y="457209"/>
                </a:cubicBezTo>
                <a:lnTo>
                  <a:pt x="2743200" y="1828800"/>
                </a:lnTo>
                <a:lnTo>
                  <a:pt x="0" y="1828800"/>
                </a:lnTo>
                <a:lnTo>
                  <a:pt x="0" y="457209"/>
                </a:lnTo>
                <a:cubicBezTo>
                  <a:pt x="0" y="204699"/>
                  <a:pt x="204699" y="0"/>
                  <a:pt x="457209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4" name="Table 4">
            <a:extLst>
              <a:ext uri="{FF2B5EF4-FFF2-40B4-BE49-F238E27FC236}">
                <a16:creationId xmlns:a16="http://schemas.microsoft.com/office/drawing/2014/main" id="{E25BB6DE-FB07-B74D-9D71-0A80964446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3653746"/>
              </p:ext>
            </p:extLst>
          </p:nvPr>
        </p:nvGraphicFramePr>
        <p:xfrm>
          <a:off x="7237016" y="211943"/>
          <a:ext cx="3623144" cy="19571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1572">
                  <a:extLst>
                    <a:ext uri="{9D8B030D-6E8A-4147-A177-3AD203B41FA5}">
                      <a16:colId xmlns:a16="http://schemas.microsoft.com/office/drawing/2014/main" val="1461945315"/>
                    </a:ext>
                  </a:extLst>
                </a:gridCol>
                <a:gridCol w="1811572">
                  <a:extLst>
                    <a:ext uri="{9D8B030D-6E8A-4147-A177-3AD203B41FA5}">
                      <a16:colId xmlns:a16="http://schemas.microsoft.com/office/drawing/2014/main" val="1653192347"/>
                    </a:ext>
                  </a:extLst>
                </a:gridCol>
              </a:tblGrid>
              <a:tr h="52139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we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92165"/>
                  </a:ext>
                </a:extLst>
              </a:tr>
              <a:tr h="521391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you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089792"/>
                  </a:ext>
                </a:extLst>
              </a:tr>
              <a:tr h="786017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he</a:t>
                      </a:r>
                    </a:p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she</a:t>
                      </a:r>
                    </a:p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it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they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972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02444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27AB4-D6E3-A849-AA57-FA652B3E5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Prepositions of Place</a:t>
            </a:r>
            <a:br>
              <a:rPr lang="en-US" dirty="0"/>
            </a:br>
            <a:r>
              <a:rPr lang="en-US" sz="2000" i="1" dirty="0"/>
              <a:t>	Las </a:t>
            </a:r>
            <a:r>
              <a:rPr lang="en-US" sz="2000" i="1" dirty="0" err="1"/>
              <a:t>preposiciones</a:t>
            </a:r>
            <a:r>
              <a:rPr lang="en-US" sz="2000" i="1" dirty="0"/>
              <a:t> de </a:t>
            </a:r>
            <a:r>
              <a:rPr lang="en-US" sz="2000" i="1" dirty="0" err="1"/>
              <a:t>lugar</a:t>
            </a:r>
            <a:endParaRPr lang="en-US" sz="2000" i="1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7CA184E8-1286-8E41-83E5-A27741654EC3}"/>
              </a:ext>
            </a:extLst>
          </p:cNvPr>
          <p:cNvSpPr/>
          <p:nvPr/>
        </p:nvSpPr>
        <p:spPr>
          <a:xfrm>
            <a:off x="1402080" y="3823061"/>
            <a:ext cx="3657600" cy="1828801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1339463-100A-BB40-83BF-E66462FEC2A7}"/>
              </a:ext>
            </a:extLst>
          </p:cNvPr>
          <p:cNvSpPr/>
          <p:nvPr/>
        </p:nvSpPr>
        <p:spPr>
          <a:xfrm>
            <a:off x="2316479" y="1927157"/>
            <a:ext cx="1828800" cy="1828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accent6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0BC76-B87B-5A4F-8B7F-9619676D635A}"/>
              </a:ext>
            </a:extLst>
          </p:cNvPr>
          <p:cNvSpPr txBox="1"/>
          <p:nvPr/>
        </p:nvSpPr>
        <p:spPr>
          <a:xfrm>
            <a:off x="6295256" y="1228398"/>
            <a:ext cx="505854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Look at the picture </a:t>
            </a:r>
            <a:r>
              <a:rPr lang="en-US" sz="2800" b="1" dirty="0"/>
              <a:t>on</a:t>
            </a:r>
            <a:r>
              <a:rPr lang="en-US" sz="2800" dirty="0"/>
              <a:t> the wall. </a:t>
            </a:r>
          </a:p>
          <a:p>
            <a:r>
              <a:rPr lang="en-US" sz="2800" dirty="0"/>
              <a:t>Neenah is </a:t>
            </a:r>
            <a:r>
              <a:rPr lang="en-US" sz="2800" b="1" dirty="0"/>
              <a:t>on</a:t>
            </a:r>
            <a:r>
              <a:rPr lang="en-US" sz="2800" dirty="0"/>
              <a:t> Lake Winnebago.</a:t>
            </a:r>
            <a:br>
              <a:rPr lang="en-US" sz="2800" dirty="0"/>
            </a:br>
            <a:r>
              <a:rPr lang="en-US" sz="2800" dirty="0"/>
              <a:t>The book is </a:t>
            </a:r>
            <a:r>
              <a:rPr lang="en-US" sz="2800" b="1" dirty="0"/>
              <a:t>on</a:t>
            </a:r>
            <a:r>
              <a:rPr lang="en-US" sz="2800" dirty="0"/>
              <a:t> the desk.</a:t>
            </a:r>
          </a:p>
          <a:p>
            <a:r>
              <a:rPr lang="en-US" sz="2800" dirty="0"/>
              <a:t>He has a smile </a:t>
            </a:r>
            <a:r>
              <a:rPr lang="en-US" sz="2800" b="1" dirty="0"/>
              <a:t>on</a:t>
            </a:r>
            <a:r>
              <a:rPr lang="en-US" sz="2800" dirty="0"/>
              <a:t> his face.</a:t>
            </a:r>
          </a:p>
          <a:p>
            <a:r>
              <a:rPr lang="en-US" sz="2800" dirty="0"/>
              <a:t>The shop is </a:t>
            </a:r>
            <a:r>
              <a:rPr lang="en-US" sz="2800" b="1" dirty="0"/>
              <a:t>on</a:t>
            </a:r>
            <a:r>
              <a:rPr lang="en-US" sz="2800" dirty="0"/>
              <a:t> the left.</a:t>
            </a:r>
          </a:p>
          <a:p>
            <a:r>
              <a:rPr lang="en-US" sz="2800" dirty="0"/>
              <a:t>My apartment is</a:t>
            </a:r>
            <a:r>
              <a:rPr lang="en-US" sz="2800" b="1" dirty="0"/>
              <a:t> on</a:t>
            </a:r>
            <a:r>
              <a:rPr lang="en-US" sz="2800" dirty="0"/>
              <a:t> the first floor. </a:t>
            </a:r>
          </a:p>
          <a:p>
            <a:r>
              <a:rPr lang="en-US" sz="2800" dirty="0"/>
              <a:t>I love traveling </a:t>
            </a:r>
            <a:r>
              <a:rPr lang="en-US" sz="2800" b="1" dirty="0"/>
              <a:t>on</a:t>
            </a:r>
            <a:r>
              <a:rPr lang="en-US" sz="2800" dirty="0"/>
              <a:t> trains /</a:t>
            </a:r>
            <a:r>
              <a:rPr lang="en-US" sz="2800" b="1" dirty="0"/>
              <a:t>on</a:t>
            </a:r>
            <a:r>
              <a:rPr lang="en-US" sz="2800" dirty="0"/>
              <a:t> the bus / </a:t>
            </a:r>
            <a:r>
              <a:rPr lang="en-US" sz="2800" b="1" dirty="0"/>
              <a:t>on</a:t>
            </a:r>
            <a:r>
              <a:rPr lang="en-US" sz="2800" dirty="0"/>
              <a:t> planes. </a:t>
            </a:r>
          </a:p>
          <a:p>
            <a:r>
              <a:rPr lang="en-US" sz="2800" dirty="0"/>
              <a:t>This is my favorite show </a:t>
            </a:r>
            <a:r>
              <a:rPr lang="en-US" sz="2800" b="1" dirty="0"/>
              <a:t>on</a:t>
            </a:r>
            <a:r>
              <a:rPr lang="en-US" sz="2800" dirty="0"/>
              <a:t> TV/ </a:t>
            </a:r>
            <a:r>
              <a:rPr lang="en-US" sz="2800" b="1" dirty="0"/>
              <a:t>on</a:t>
            </a:r>
            <a:r>
              <a:rPr lang="en-US" sz="2800" dirty="0"/>
              <a:t> the radio.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511428-8B58-414E-9BD2-0900C2E521DB}"/>
              </a:ext>
            </a:extLst>
          </p:cNvPr>
          <p:cNvSpPr txBox="1"/>
          <p:nvPr/>
        </p:nvSpPr>
        <p:spPr>
          <a:xfrm>
            <a:off x="389845" y="5651862"/>
            <a:ext cx="56820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/>
              <a:t>en</a:t>
            </a:r>
            <a:r>
              <a:rPr lang="en-US" sz="2400" dirty="0"/>
              <a:t> (</a:t>
            </a:r>
            <a:r>
              <a:rPr lang="en-US" sz="2400" dirty="0" err="1"/>
              <a:t>encima</a:t>
            </a:r>
            <a:r>
              <a:rPr lang="en-US" sz="2400" dirty="0"/>
              <a:t> de), </a:t>
            </a:r>
            <a:r>
              <a:rPr lang="en-US" sz="2400" dirty="0" err="1"/>
              <a:t>fijado</a:t>
            </a:r>
            <a:r>
              <a:rPr lang="en-US" sz="2400" dirty="0"/>
              <a:t>, al </a:t>
            </a:r>
            <a:r>
              <a:rPr lang="en-US" sz="2400" dirty="0" err="1"/>
              <a:t>lado</a:t>
            </a:r>
            <a:r>
              <a:rPr lang="en-US" sz="2400" dirty="0"/>
              <a:t> de (</a:t>
            </a:r>
            <a:r>
              <a:rPr lang="en-US" sz="2400" dirty="0" err="1"/>
              <a:t>río</a:t>
            </a:r>
            <a:r>
              <a:rPr lang="en-US" sz="2400" dirty="0"/>
              <a:t>/</a:t>
            </a:r>
            <a:r>
              <a:rPr lang="en-US" sz="2400" dirty="0" err="1"/>
              <a:t>calle</a:t>
            </a:r>
            <a:r>
              <a:rPr lang="en-US" sz="2400" dirty="0"/>
              <a:t>), </a:t>
            </a:r>
          </a:p>
          <a:p>
            <a:pPr algn="ctr"/>
            <a:r>
              <a:rPr lang="en-US" sz="2400" dirty="0"/>
              <a:t>a la (</a:t>
            </a:r>
            <a:r>
              <a:rPr lang="en-US" sz="2400" dirty="0" err="1"/>
              <a:t>izquierda</a:t>
            </a:r>
            <a:r>
              <a:rPr lang="en-US" sz="2400" dirty="0"/>
              <a:t>/</a:t>
            </a:r>
            <a:r>
              <a:rPr lang="en-US" sz="2400" dirty="0" err="1"/>
              <a:t>derecha</a:t>
            </a:r>
            <a:r>
              <a:rPr lang="en-US" sz="2400" dirty="0"/>
              <a:t>), </a:t>
            </a:r>
            <a:r>
              <a:rPr lang="en-US" sz="2400" dirty="0" err="1"/>
              <a:t>pisos</a:t>
            </a:r>
            <a:r>
              <a:rPr lang="en-US" sz="2400" dirty="0"/>
              <a:t>, </a:t>
            </a:r>
          </a:p>
          <a:p>
            <a:pPr algn="ctr"/>
            <a:r>
              <a:rPr lang="en-US" sz="2400" dirty="0" err="1"/>
              <a:t>metodos</a:t>
            </a:r>
            <a:r>
              <a:rPr lang="en-US" sz="2400" dirty="0"/>
              <a:t> para </a:t>
            </a:r>
            <a:r>
              <a:rPr lang="en-US" sz="2400" dirty="0" err="1"/>
              <a:t>viajar</a:t>
            </a:r>
            <a:r>
              <a:rPr lang="en-US" sz="2400" dirty="0"/>
              <a:t>, la </a:t>
            </a:r>
            <a:r>
              <a:rPr lang="en-US" sz="2400" dirty="0" err="1"/>
              <a:t>televisión</a:t>
            </a:r>
            <a:r>
              <a:rPr lang="en-US" sz="2400" dirty="0"/>
              <a:t>/radio</a:t>
            </a:r>
          </a:p>
        </p:txBody>
      </p:sp>
    </p:spTree>
    <p:extLst>
      <p:ext uri="{BB962C8B-B14F-4D97-AF65-F5344CB8AC3E}">
        <p14:creationId xmlns:p14="http://schemas.microsoft.com/office/powerpoint/2010/main" val="7350651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27AB4-D6E3-A849-AA57-FA652B3E5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Prepositions of Place</a:t>
            </a:r>
            <a:br>
              <a:rPr lang="en-US" dirty="0"/>
            </a:br>
            <a:r>
              <a:rPr lang="en-US" sz="2000" i="1" dirty="0"/>
              <a:t>	Las </a:t>
            </a:r>
            <a:r>
              <a:rPr lang="en-US" sz="2000" i="1" dirty="0" err="1"/>
              <a:t>preposiciones</a:t>
            </a:r>
            <a:r>
              <a:rPr lang="en-US" sz="2000" i="1" dirty="0"/>
              <a:t> de </a:t>
            </a:r>
            <a:r>
              <a:rPr lang="en-US" sz="2000" i="1" dirty="0" err="1"/>
              <a:t>lugar</a:t>
            </a:r>
            <a:endParaRPr lang="en-US" sz="2000" i="1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7CA184E8-1286-8E41-83E5-A27741654EC3}"/>
              </a:ext>
            </a:extLst>
          </p:cNvPr>
          <p:cNvSpPr/>
          <p:nvPr/>
        </p:nvSpPr>
        <p:spPr>
          <a:xfrm>
            <a:off x="236314" y="2466439"/>
            <a:ext cx="2743200" cy="27432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1339463-100A-BB40-83BF-E66462FEC2A7}"/>
              </a:ext>
            </a:extLst>
          </p:cNvPr>
          <p:cNvSpPr/>
          <p:nvPr/>
        </p:nvSpPr>
        <p:spPr>
          <a:xfrm>
            <a:off x="3153545" y="2466439"/>
            <a:ext cx="2743200" cy="27432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accent6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by</a:t>
            </a:r>
            <a:br>
              <a:rPr lang="en-US" sz="3600" dirty="0"/>
            </a:br>
            <a:r>
              <a:rPr lang="en-US" sz="3600" dirty="0"/>
              <a:t>next to</a:t>
            </a:r>
            <a:br>
              <a:rPr lang="en-US" sz="3600" dirty="0"/>
            </a:br>
            <a:r>
              <a:rPr lang="en-US" sz="3600" dirty="0"/>
              <a:t>beside</a:t>
            </a:r>
            <a:br>
              <a:rPr lang="en-US" sz="3600" dirty="0"/>
            </a:br>
            <a:r>
              <a:rPr lang="en-US" sz="3600" dirty="0"/>
              <a:t>near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0BC76-B87B-5A4F-8B7F-9619676D635A}"/>
              </a:ext>
            </a:extLst>
          </p:cNvPr>
          <p:cNvSpPr txBox="1"/>
          <p:nvPr/>
        </p:nvSpPr>
        <p:spPr>
          <a:xfrm>
            <a:off x="6295256" y="2521059"/>
            <a:ext cx="50585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girl is </a:t>
            </a:r>
            <a:r>
              <a:rPr lang="en-US" sz="2800" b="1" dirty="0"/>
              <a:t>by </a:t>
            </a:r>
            <a:r>
              <a:rPr lang="en-US" sz="2800" dirty="0"/>
              <a:t>the house.</a:t>
            </a:r>
          </a:p>
          <a:p>
            <a:r>
              <a:rPr lang="en-US" sz="2800" dirty="0"/>
              <a:t>The man is </a:t>
            </a:r>
            <a:r>
              <a:rPr lang="en-US" sz="2800" b="1" dirty="0"/>
              <a:t>next to</a:t>
            </a:r>
            <a:r>
              <a:rPr lang="en-US" sz="2800" dirty="0"/>
              <a:t> the machine.</a:t>
            </a:r>
          </a:p>
          <a:p>
            <a:r>
              <a:rPr lang="en-US" sz="2800" dirty="0"/>
              <a:t>I went </a:t>
            </a:r>
            <a:r>
              <a:rPr lang="en-US" sz="2800" b="1" dirty="0"/>
              <a:t>beside</a:t>
            </a:r>
            <a:r>
              <a:rPr lang="en-US" sz="2800" dirty="0"/>
              <a:t> the wall.</a:t>
            </a:r>
          </a:p>
          <a:p>
            <a:r>
              <a:rPr lang="en-US" sz="2800" dirty="0"/>
              <a:t>They live </a:t>
            </a:r>
            <a:r>
              <a:rPr lang="en-US" sz="2800" b="1" dirty="0"/>
              <a:t>near</a:t>
            </a:r>
            <a:r>
              <a:rPr lang="en-US" sz="2800" dirty="0"/>
              <a:t> the school.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511428-8B58-414E-9BD2-0900C2E521DB}"/>
              </a:ext>
            </a:extLst>
          </p:cNvPr>
          <p:cNvSpPr txBox="1"/>
          <p:nvPr/>
        </p:nvSpPr>
        <p:spPr>
          <a:xfrm>
            <a:off x="1795418" y="5523725"/>
            <a:ext cx="25901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/>
              <a:t>cerca</a:t>
            </a:r>
            <a:r>
              <a:rPr lang="en-US" sz="2400" dirty="0"/>
              <a:t> de, al </a:t>
            </a:r>
            <a:r>
              <a:rPr lang="en-US" sz="2400" dirty="0" err="1"/>
              <a:t>lado</a:t>
            </a:r>
            <a:r>
              <a:rPr lang="en-US" sz="2400" dirty="0"/>
              <a:t> de</a:t>
            </a:r>
          </a:p>
        </p:txBody>
      </p:sp>
    </p:spTree>
    <p:extLst>
      <p:ext uri="{BB962C8B-B14F-4D97-AF65-F5344CB8AC3E}">
        <p14:creationId xmlns:p14="http://schemas.microsoft.com/office/powerpoint/2010/main" val="4325048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27AB4-D6E3-A849-AA57-FA652B3E5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Prepositions of Place</a:t>
            </a:r>
            <a:br>
              <a:rPr lang="en-US" dirty="0"/>
            </a:br>
            <a:r>
              <a:rPr lang="en-US" sz="2000" i="1" dirty="0"/>
              <a:t>	Las </a:t>
            </a:r>
            <a:r>
              <a:rPr lang="en-US" sz="2000" i="1" dirty="0" err="1"/>
              <a:t>preposiciones</a:t>
            </a:r>
            <a:r>
              <a:rPr lang="en-US" sz="2000" i="1" dirty="0"/>
              <a:t> de </a:t>
            </a:r>
            <a:r>
              <a:rPr lang="en-US" sz="2000" i="1" dirty="0" err="1"/>
              <a:t>lugar</a:t>
            </a:r>
            <a:endParaRPr lang="en-US" sz="2000" i="1" dirty="0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1369F8E3-E6F0-5540-B67B-288E4D241D57}"/>
              </a:ext>
            </a:extLst>
          </p:cNvPr>
          <p:cNvSpPr/>
          <p:nvPr/>
        </p:nvSpPr>
        <p:spPr>
          <a:xfrm>
            <a:off x="3700125" y="2412859"/>
            <a:ext cx="1828800" cy="27432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7CA184E8-1286-8E41-83E5-A27741654EC3}"/>
              </a:ext>
            </a:extLst>
          </p:cNvPr>
          <p:cNvSpPr/>
          <p:nvPr/>
        </p:nvSpPr>
        <p:spPr>
          <a:xfrm>
            <a:off x="935905" y="2412859"/>
            <a:ext cx="1828800" cy="27432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1339463-100A-BB40-83BF-E66462FEC2A7}"/>
              </a:ext>
            </a:extLst>
          </p:cNvPr>
          <p:cNvSpPr/>
          <p:nvPr/>
        </p:nvSpPr>
        <p:spPr>
          <a:xfrm>
            <a:off x="2775215" y="2412859"/>
            <a:ext cx="914400" cy="27432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accent6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b"/>
          <a:lstStyle/>
          <a:p>
            <a:pPr algn="ctr"/>
            <a:r>
              <a:rPr lang="en-US" sz="3600" dirty="0"/>
              <a:t>between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0BC76-B87B-5A4F-8B7F-9619676D635A}"/>
              </a:ext>
            </a:extLst>
          </p:cNvPr>
          <p:cNvSpPr txBox="1"/>
          <p:nvPr/>
        </p:nvSpPr>
        <p:spPr>
          <a:xfrm>
            <a:off x="6295256" y="2305616"/>
            <a:ext cx="50585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town is halfway </a:t>
            </a:r>
            <a:r>
              <a:rPr lang="en-US" sz="2800" b="1" dirty="0"/>
              <a:t>between</a:t>
            </a:r>
            <a:r>
              <a:rPr lang="en-US" sz="2800" dirty="0"/>
              <a:t> Milwaukee and Green Bay.</a:t>
            </a:r>
          </a:p>
          <a:p>
            <a:r>
              <a:rPr lang="en-US" sz="2800" dirty="0"/>
              <a:t>The fabric goes </a:t>
            </a:r>
            <a:r>
              <a:rPr lang="en-US" sz="2800" b="1" dirty="0"/>
              <a:t>between</a:t>
            </a:r>
            <a:r>
              <a:rPr lang="en-US" sz="2800" dirty="0"/>
              <a:t> the presser foot and the base of the sewing machine.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511428-8B58-414E-9BD2-0900C2E521DB}"/>
              </a:ext>
            </a:extLst>
          </p:cNvPr>
          <p:cNvSpPr txBox="1"/>
          <p:nvPr/>
        </p:nvSpPr>
        <p:spPr>
          <a:xfrm>
            <a:off x="2803707" y="5878230"/>
            <a:ext cx="857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entre</a:t>
            </a:r>
          </a:p>
        </p:txBody>
      </p:sp>
    </p:spTree>
    <p:extLst>
      <p:ext uri="{BB962C8B-B14F-4D97-AF65-F5344CB8AC3E}">
        <p14:creationId xmlns:p14="http://schemas.microsoft.com/office/powerpoint/2010/main" val="23466404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27AB4-D6E3-A849-AA57-FA652B3E5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Prepositions of Place</a:t>
            </a:r>
            <a:br>
              <a:rPr lang="en-US" dirty="0"/>
            </a:br>
            <a:r>
              <a:rPr lang="en-US" sz="2000" i="1" dirty="0"/>
              <a:t>	Las </a:t>
            </a:r>
            <a:r>
              <a:rPr lang="en-US" sz="2000" i="1" dirty="0" err="1"/>
              <a:t>preposiciones</a:t>
            </a:r>
            <a:r>
              <a:rPr lang="en-US" sz="2000" i="1" dirty="0"/>
              <a:t> de </a:t>
            </a:r>
            <a:r>
              <a:rPr lang="en-US" sz="2000" i="1" dirty="0" err="1"/>
              <a:t>lugar</a:t>
            </a:r>
            <a:endParaRPr lang="en-US" sz="2000" i="1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1339463-100A-BB40-83BF-E66462FEC2A7}"/>
              </a:ext>
            </a:extLst>
          </p:cNvPr>
          <p:cNvSpPr/>
          <p:nvPr/>
        </p:nvSpPr>
        <p:spPr>
          <a:xfrm>
            <a:off x="1402080" y="1994263"/>
            <a:ext cx="3657600" cy="36576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accent6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3600" dirty="0"/>
              <a:t>behind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7CA184E8-1286-8E41-83E5-A27741654EC3}"/>
              </a:ext>
            </a:extLst>
          </p:cNvPr>
          <p:cNvSpPr/>
          <p:nvPr/>
        </p:nvSpPr>
        <p:spPr>
          <a:xfrm>
            <a:off x="945931" y="3163614"/>
            <a:ext cx="4572000" cy="22860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0BC76-B87B-5A4F-8B7F-9619676D635A}"/>
              </a:ext>
            </a:extLst>
          </p:cNvPr>
          <p:cNvSpPr txBox="1"/>
          <p:nvPr/>
        </p:nvSpPr>
        <p:spPr>
          <a:xfrm>
            <a:off x="6295256" y="2951947"/>
            <a:ext cx="50585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 hung my coat </a:t>
            </a:r>
            <a:r>
              <a:rPr lang="en-US" sz="2800" b="1" dirty="0"/>
              <a:t>behind</a:t>
            </a:r>
            <a:r>
              <a:rPr lang="en-US" sz="2800" dirty="0"/>
              <a:t> the door.</a:t>
            </a:r>
          </a:p>
          <a:p>
            <a:r>
              <a:rPr lang="en-US" sz="2800" dirty="0"/>
              <a:t>The box I need is </a:t>
            </a:r>
            <a:r>
              <a:rPr lang="en-US" sz="2800" b="1" dirty="0"/>
              <a:t>behind</a:t>
            </a:r>
            <a:r>
              <a:rPr lang="en-US" sz="2800" dirty="0"/>
              <a:t> the rest.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511428-8B58-414E-9BD2-0900C2E521DB}"/>
              </a:ext>
            </a:extLst>
          </p:cNvPr>
          <p:cNvSpPr txBox="1"/>
          <p:nvPr/>
        </p:nvSpPr>
        <p:spPr>
          <a:xfrm>
            <a:off x="1996539" y="5878230"/>
            <a:ext cx="24686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/>
              <a:t>detrás</a:t>
            </a:r>
            <a:r>
              <a:rPr lang="en-US" sz="2400" dirty="0"/>
              <a:t> de/</a:t>
            </a:r>
            <a:r>
              <a:rPr lang="en-US" sz="2400" dirty="0" err="1"/>
              <a:t>atrás</a:t>
            </a:r>
            <a:r>
              <a:rPr lang="en-US" sz="2400" dirty="0"/>
              <a:t> de</a:t>
            </a:r>
          </a:p>
        </p:txBody>
      </p:sp>
    </p:spTree>
    <p:extLst>
      <p:ext uri="{BB962C8B-B14F-4D97-AF65-F5344CB8AC3E}">
        <p14:creationId xmlns:p14="http://schemas.microsoft.com/office/powerpoint/2010/main" val="35585685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27AB4-D6E3-A849-AA57-FA652B3E5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Prepositions of Place</a:t>
            </a:r>
            <a:br>
              <a:rPr lang="en-US" dirty="0"/>
            </a:br>
            <a:r>
              <a:rPr lang="en-US" sz="2000" i="1" dirty="0"/>
              <a:t>	Las </a:t>
            </a:r>
            <a:r>
              <a:rPr lang="en-US" sz="2000" i="1" dirty="0" err="1"/>
              <a:t>preposiciones</a:t>
            </a:r>
            <a:r>
              <a:rPr lang="en-US" sz="2000" i="1" dirty="0"/>
              <a:t> de </a:t>
            </a:r>
            <a:r>
              <a:rPr lang="en-US" sz="2000" i="1" dirty="0" err="1"/>
              <a:t>lugar</a:t>
            </a:r>
            <a:endParaRPr lang="en-US" sz="2000" i="1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7CA184E8-1286-8E41-83E5-A27741654EC3}"/>
              </a:ext>
            </a:extLst>
          </p:cNvPr>
          <p:cNvSpPr/>
          <p:nvPr/>
        </p:nvSpPr>
        <p:spPr>
          <a:xfrm>
            <a:off x="1402080" y="1994263"/>
            <a:ext cx="3657600" cy="36576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1339463-100A-BB40-83BF-E66462FEC2A7}"/>
              </a:ext>
            </a:extLst>
          </p:cNvPr>
          <p:cNvSpPr/>
          <p:nvPr/>
        </p:nvSpPr>
        <p:spPr>
          <a:xfrm>
            <a:off x="1859280" y="2451463"/>
            <a:ext cx="2743200" cy="27432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accent6">
                <a:lumMod val="50000"/>
              </a:schemeClr>
            </a:solidFill>
          </a:ln>
          <a:effectLst>
            <a:outerShdw blurRad="207958" dist="327637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in front of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0BC76-B87B-5A4F-8B7F-9619676D635A}"/>
              </a:ext>
            </a:extLst>
          </p:cNvPr>
          <p:cNvSpPr txBox="1"/>
          <p:nvPr/>
        </p:nvSpPr>
        <p:spPr>
          <a:xfrm>
            <a:off x="6295256" y="2736503"/>
            <a:ext cx="50585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She started talking to the man </a:t>
            </a:r>
            <a:r>
              <a:rPr lang="en-US" sz="2800" b="1" dirty="0"/>
              <a:t>in front of </a:t>
            </a:r>
            <a:r>
              <a:rPr lang="en-US" sz="2800" dirty="0"/>
              <a:t>her.</a:t>
            </a:r>
          </a:p>
          <a:p>
            <a:r>
              <a:rPr lang="en-US" sz="2800" dirty="0"/>
              <a:t>Christopher is </a:t>
            </a:r>
            <a:r>
              <a:rPr lang="en-US" sz="2800" b="1" dirty="0"/>
              <a:t>in front of</a:t>
            </a:r>
            <a:r>
              <a:rPr lang="en-US" sz="2800" dirty="0"/>
              <a:t> you.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511428-8B58-414E-9BD2-0900C2E521DB}"/>
              </a:ext>
            </a:extLst>
          </p:cNvPr>
          <p:cNvSpPr txBox="1"/>
          <p:nvPr/>
        </p:nvSpPr>
        <p:spPr>
          <a:xfrm>
            <a:off x="1105785" y="5878230"/>
            <a:ext cx="4250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/>
              <a:t>enfrente</a:t>
            </a:r>
            <a:r>
              <a:rPr lang="en-US" sz="2400" dirty="0"/>
              <a:t> de, </a:t>
            </a:r>
            <a:r>
              <a:rPr lang="en-US" sz="2400" dirty="0" err="1"/>
              <a:t>frente</a:t>
            </a:r>
            <a:r>
              <a:rPr lang="en-US" sz="2400" dirty="0"/>
              <a:t> a, </a:t>
            </a:r>
            <a:r>
              <a:rPr lang="en-US" sz="2400" dirty="0" err="1"/>
              <a:t>delante</a:t>
            </a:r>
            <a:r>
              <a:rPr lang="en-US" sz="2400" dirty="0"/>
              <a:t> de</a:t>
            </a:r>
          </a:p>
        </p:txBody>
      </p:sp>
    </p:spTree>
    <p:extLst>
      <p:ext uri="{BB962C8B-B14F-4D97-AF65-F5344CB8AC3E}">
        <p14:creationId xmlns:p14="http://schemas.microsoft.com/office/powerpoint/2010/main" val="865669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27AB4-D6E3-A849-AA57-FA652B3E5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Prepositions of Place</a:t>
            </a:r>
            <a:br>
              <a:rPr lang="en-US" dirty="0"/>
            </a:br>
            <a:r>
              <a:rPr lang="en-US" sz="2000" i="1" dirty="0"/>
              <a:t>	Las </a:t>
            </a:r>
            <a:r>
              <a:rPr lang="en-US" sz="2000" i="1" dirty="0" err="1"/>
              <a:t>preposiciones</a:t>
            </a:r>
            <a:r>
              <a:rPr lang="en-US" sz="2000" i="1" dirty="0"/>
              <a:t> de </a:t>
            </a:r>
            <a:r>
              <a:rPr lang="en-US" sz="2000" i="1" dirty="0" err="1"/>
              <a:t>lugar</a:t>
            </a:r>
            <a:endParaRPr lang="en-US" sz="2000" i="1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7CA184E8-1286-8E41-83E5-A27741654EC3}"/>
              </a:ext>
            </a:extLst>
          </p:cNvPr>
          <p:cNvSpPr/>
          <p:nvPr/>
        </p:nvSpPr>
        <p:spPr>
          <a:xfrm>
            <a:off x="1402079" y="1960708"/>
            <a:ext cx="3657600" cy="1828801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1339463-100A-BB40-83BF-E66462FEC2A7}"/>
              </a:ext>
            </a:extLst>
          </p:cNvPr>
          <p:cNvSpPr/>
          <p:nvPr/>
        </p:nvSpPr>
        <p:spPr>
          <a:xfrm>
            <a:off x="1859279" y="3844082"/>
            <a:ext cx="2743200" cy="1828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accent6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under</a:t>
            </a:r>
          </a:p>
          <a:p>
            <a:pPr algn="ctr"/>
            <a:r>
              <a:rPr lang="en-US" sz="2800" dirty="0"/>
              <a:t>underneath</a:t>
            </a:r>
          </a:p>
          <a:p>
            <a:pPr algn="ctr"/>
            <a:r>
              <a:rPr lang="en-US" sz="3200" dirty="0"/>
              <a:t>beneath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0BC76-B87B-5A4F-8B7F-9619676D635A}"/>
              </a:ext>
            </a:extLst>
          </p:cNvPr>
          <p:cNvSpPr txBox="1"/>
          <p:nvPr/>
        </p:nvSpPr>
        <p:spPr>
          <a:xfrm>
            <a:off x="6295256" y="2521059"/>
            <a:ext cx="50585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cat is </a:t>
            </a:r>
            <a:r>
              <a:rPr lang="en-US" sz="2800" b="1" dirty="0"/>
              <a:t>under</a:t>
            </a:r>
            <a:r>
              <a:rPr lang="en-US" sz="2800" dirty="0"/>
              <a:t> the blanket.</a:t>
            </a:r>
          </a:p>
          <a:p>
            <a:r>
              <a:rPr lang="en-US" sz="2800" dirty="0"/>
              <a:t>The chair goes </a:t>
            </a:r>
            <a:r>
              <a:rPr lang="en-US" sz="2800" b="1" dirty="0"/>
              <a:t>under</a:t>
            </a:r>
            <a:r>
              <a:rPr lang="en-US" sz="2800" dirty="0"/>
              <a:t> the table.</a:t>
            </a:r>
          </a:p>
          <a:p>
            <a:r>
              <a:rPr lang="en-US" sz="2800" dirty="0"/>
              <a:t>The box is </a:t>
            </a:r>
            <a:r>
              <a:rPr lang="en-US" sz="2800" b="1" dirty="0"/>
              <a:t>beneath</a:t>
            </a:r>
            <a:r>
              <a:rPr lang="en-US" sz="2800" dirty="0"/>
              <a:t> the projector.</a:t>
            </a:r>
          </a:p>
          <a:p>
            <a:r>
              <a:rPr lang="en-US" sz="2800" dirty="0"/>
              <a:t>The fish live </a:t>
            </a:r>
            <a:r>
              <a:rPr lang="en-US" sz="2800" b="1" dirty="0"/>
              <a:t>beneath</a:t>
            </a:r>
            <a:r>
              <a:rPr lang="en-US" sz="2800" dirty="0"/>
              <a:t> the water.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511428-8B58-414E-9BD2-0900C2E521DB}"/>
              </a:ext>
            </a:extLst>
          </p:cNvPr>
          <p:cNvSpPr txBox="1"/>
          <p:nvPr/>
        </p:nvSpPr>
        <p:spPr>
          <a:xfrm>
            <a:off x="1561581" y="5651862"/>
            <a:ext cx="33386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bajo, </a:t>
            </a:r>
            <a:r>
              <a:rPr lang="en-US" sz="2400" dirty="0" err="1"/>
              <a:t>debajo</a:t>
            </a:r>
            <a:r>
              <a:rPr lang="en-US" sz="2400" dirty="0"/>
              <a:t> de, </a:t>
            </a:r>
            <a:r>
              <a:rPr lang="en-US" sz="2400" dirty="0" err="1"/>
              <a:t>abajo</a:t>
            </a:r>
            <a:r>
              <a:rPr lang="en-US" sz="2400" dirty="0"/>
              <a:t> de</a:t>
            </a:r>
          </a:p>
        </p:txBody>
      </p:sp>
    </p:spTree>
    <p:extLst>
      <p:ext uri="{BB962C8B-B14F-4D97-AF65-F5344CB8AC3E}">
        <p14:creationId xmlns:p14="http://schemas.microsoft.com/office/powerpoint/2010/main" val="16713627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A672B59-3340-DC4D-8D7E-2736A6C9E0C6}"/>
              </a:ext>
            </a:extLst>
          </p:cNvPr>
          <p:cNvCxnSpPr/>
          <p:nvPr/>
        </p:nvCxnSpPr>
        <p:spPr>
          <a:xfrm>
            <a:off x="3071388" y="3610837"/>
            <a:ext cx="2585544" cy="0"/>
          </a:xfrm>
          <a:prstGeom prst="line">
            <a:avLst/>
          </a:prstGeom>
          <a:ln w="76200">
            <a:solidFill>
              <a:schemeClr val="bg2">
                <a:lumMod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A5D27AB4-D6E3-A849-AA57-FA652B3E5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Prepositions of Place</a:t>
            </a:r>
            <a:br>
              <a:rPr lang="en-US" dirty="0"/>
            </a:br>
            <a:r>
              <a:rPr lang="en-US" sz="2000" i="1" dirty="0"/>
              <a:t>	Las </a:t>
            </a:r>
            <a:r>
              <a:rPr lang="en-US" sz="2000" i="1" dirty="0" err="1"/>
              <a:t>preposiciones</a:t>
            </a:r>
            <a:r>
              <a:rPr lang="en-US" sz="2000" i="1" dirty="0"/>
              <a:t> de </a:t>
            </a:r>
            <a:r>
              <a:rPr lang="en-US" sz="2000" i="1" dirty="0" err="1"/>
              <a:t>lugar</a:t>
            </a:r>
            <a:endParaRPr lang="en-US" sz="2000" i="1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7CA184E8-1286-8E41-83E5-A27741654EC3}"/>
              </a:ext>
            </a:extLst>
          </p:cNvPr>
          <p:cNvSpPr/>
          <p:nvPr/>
        </p:nvSpPr>
        <p:spPr>
          <a:xfrm>
            <a:off x="245941" y="1803058"/>
            <a:ext cx="3657600" cy="1828801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1339463-100A-BB40-83BF-E66462FEC2A7}"/>
              </a:ext>
            </a:extLst>
          </p:cNvPr>
          <p:cNvSpPr/>
          <p:nvPr/>
        </p:nvSpPr>
        <p:spPr>
          <a:xfrm>
            <a:off x="2608933" y="3983385"/>
            <a:ext cx="2011680" cy="2011680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accent6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below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511428-8B58-414E-9BD2-0900C2E521DB}"/>
              </a:ext>
            </a:extLst>
          </p:cNvPr>
          <p:cNvSpPr txBox="1"/>
          <p:nvPr/>
        </p:nvSpPr>
        <p:spPr>
          <a:xfrm>
            <a:off x="1561581" y="5995065"/>
            <a:ext cx="33386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bajo, </a:t>
            </a:r>
            <a:r>
              <a:rPr lang="en-US" sz="2400" dirty="0" err="1"/>
              <a:t>debajo</a:t>
            </a:r>
            <a:r>
              <a:rPr lang="en-US" sz="2400" dirty="0"/>
              <a:t> de, </a:t>
            </a:r>
            <a:r>
              <a:rPr lang="en-US" sz="2400" dirty="0" err="1"/>
              <a:t>abajo</a:t>
            </a:r>
            <a:r>
              <a:rPr lang="en-US" sz="2400" dirty="0"/>
              <a:t> de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EA93A45-A56C-1844-930B-9603B80129FA}"/>
              </a:ext>
            </a:extLst>
          </p:cNvPr>
          <p:cNvSpPr txBox="1"/>
          <p:nvPr/>
        </p:nvSpPr>
        <p:spPr>
          <a:xfrm>
            <a:off x="6295256" y="2521059"/>
            <a:ext cx="50585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coffee maker is </a:t>
            </a:r>
            <a:r>
              <a:rPr lang="en-US" sz="2800" b="1" dirty="0"/>
              <a:t>below</a:t>
            </a:r>
            <a:r>
              <a:rPr lang="en-US" sz="2800" dirty="0"/>
              <a:t> the coffee cups.</a:t>
            </a:r>
          </a:p>
          <a:p>
            <a:r>
              <a:rPr lang="en-US" sz="2800" dirty="0"/>
              <a:t>The laundry room is </a:t>
            </a:r>
            <a:r>
              <a:rPr lang="en-US" sz="2800" b="1" dirty="0"/>
              <a:t>below</a:t>
            </a:r>
            <a:r>
              <a:rPr lang="en-US" sz="2800" dirty="0"/>
              <a:t>, in the basement.</a:t>
            </a:r>
          </a:p>
          <a:p>
            <a:r>
              <a:rPr lang="en-US" sz="2800" dirty="0"/>
              <a:t>The sun shines on us </a:t>
            </a:r>
            <a:r>
              <a:rPr lang="en-US" sz="2800" b="1" dirty="0"/>
              <a:t>below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06680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27AB4-D6E3-A849-AA57-FA652B3E5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Prepositions of Place</a:t>
            </a:r>
            <a:br>
              <a:rPr lang="en-US" dirty="0"/>
            </a:br>
            <a:r>
              <a:rPr lang="en-US" sz="2000" i="1" dirty="0"/>
              <a:t>	Las </a:t>
            </a:r>
            <a:r>
              <a:rPr lang="en-US" sz="2000" i="1" dirty="0" err="1"/>
              <a:t>preposiciones</a:t>
            </a:r>
            <a:r>
              <a:rPr lang="en-US" sz="2000" i="1" dirty="0"/>
              <a:t> de </a:t>
            </a:r>
            <a:r>
              <a:rPr lang="en-US" sz="2000" i="1" dirty="0" err="1"/>
              <a:t>lugar</a:t>
            </a:r>
            <a:endParaRPr lang="en-US" sz="2000" i="1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7CA184E8-1286-8E41-83E5-A27741654EC3}"/>
              </a:ext>
            </a:extLst>
          </p:cNvPr>
          <p:cNvSpPr/>
          <p:nvPr/>
        </p:nvSpPr>
        <p:spPr>
          <a:xfrm>
            <a:off x="1402080" y="3856142"/>
            <a:ext cx="3657600" cy="18288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0BC76-B87B-5A4F-8B7F-9619676D635A}"/>
              </a:ext>
            </a:extLst>
          </p:cNvPr>
          <p:cNvSpPr txBox="1"/>
          <p:nvPr/>
        </p:nvSpPr>
        <p:spPr>
          <a:xfrm>
            <a:off x="6295256" y="2305616"/>
            <a:ext cx="50585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She held the umbrella </a:t>
            </a:r>
            <a:r>
              <a:rPr lang="en-US" sz="2800" b="1" dirty="0"/>
              <a:t>over</a:t>
            </a:r>
            <a:r>
              <a:rPr lang="en-US" sz="2800" dirty="0"/>
              <a:t> both of us.</a:t>
            </a:r>
          </a:p>
          <a:p>
            <a:r>
              <a:rPr lang="en-US" sz="2800" dirty="0"/>
              <a:t>The cow jumped over the moon.</a:t>
            </a:r>
          </a:p>
          <a:p>
            <a:r>
              <a:rPr lang="en-US" sz="2800" dirty="0"/>
              <a:t>I walked </a:t>
            </a:r>
            <a:r>
              <a:rPr lang="en-US" sz="2800" b="1" dirty="0"/>
              <a:t>over</a:t>
            </a:r>
            <a:r>
              <a:rPr lang="en-US" sz="2800" dirty="0"/>
              <a:t> the bridge. </a:t>
            </a:r>
          </a:p>
          <a:p>
            <a:r>
              <a:rPr lang="en-US" sz="2800" dirty="0"/>
              <a:t>He jumped </a:t>
            </a:r>
            <a:r>
              <a:rPr lang="en-US" sz="2800" b="1" dirty="0"/>
              <a:t>over</a:t>
            </a:r>
            <a:r>
              <a:rPr lang="en-US" sz="2800" dirty="0"/>
              <a:t> the gate.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511428-8B58-414E-9BD2-0900C2E521DB}"/>
              </a:ext>
            </a:extLst>
          </p:cNvPr>
          <p:cNvSpPr txBox="1"/>
          <p:nvPr/>
        </p:nvSpPr>
        <p:spPr>
          <a:xfrm>
            <a:off x="861297" y="5867719"/>
            <a:ext cx="4911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/>
              <a:t>encima</a:t>
            </a:r>
            <a:r>
              <a:rPr lang="en-US" sz="2400" dirty="0"/>
              <a:t> de, por </a:t>
            </a:r>
            <a:r>
              <a:rPr lang="en-US" sz="2400" dirty="0" err="1"/>
              <a:t>encima</a:t>
            </a:r>
            <a:r>
              <a:rPr lang="en-US" sz="2400" dirty="0"/>
              <a:t> de, </a:t>
            </a:r>
            <a:r>
              <a:rPr lang="en-US" sz="2400" dirty="0" err="1"/>
              <a:t>sobre</a:t>
            </a:r>
            <a:r>
              <a:rPr lang="en-US" sz="2400" dirty="0"/>
              <a:t>, por 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DB00E98-A077-5D42-9436-57E6044D65CE}"/>
              </a:ext>
            </a:extLst>
          </p:cNvPr>
          <p:cNvCxnSpPr/>
          <p:nvPr/>
        </p:nvCxnSpPr>
        <p:spPr>
          <a:xfrm>
            <a:off x="2024070" y="3300783"/>
            <a:ext cx="2585544" cy="0"/>
          </a:xfrm>
          <a:prstGeom prst="line">
            <a:avLst/>
          </a:prstGeom>
          <a:ln w="76200">
            <a:solidFill>
              <a:schemeClr val="bg2">
                <a:lumMod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>
            <a:extLst>
              <a:ext uri="{FF2B5EF4-FFF2-40B4-BE49-F238E27FC236}">
                <a16:creationId xmlns:a16="http://schemas.microsoft.com/office/drawing/2014/main" id="{01339463-100A-BB40-83BF-E66462FEC2A7}"/>
              </a:ext>
            </a:extLst>
          </p:cNvPr>
          <p:cNvSpPr/>
          <p:nvPr/>
        </p:nvSpPr>
        <p:spPr>
          <a:xfrm>
            <a:off x="2316480" y="1471983"/>
            <a:ext cx="1828800" cy="1828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accent6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over</a:t>
            </a:r>
          </a:p>
        </p:txBody>
      </p:sp>
    </p:spTree>
    <p:extLst>
      <p:ext uri="{BB962C8B-B14F-4D97-AF65-F5344CB8AC3E}">
        <p14:creationId xmlns:p14="http://schemas.microsoft.com/office/powerpoint/2010/main" val="37746753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27AB4-D6E3-A849-AA57-FA652B3E5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Prepositions of Place</a:t>
            </a:r>
            <a:br>
              <a:rPr lang="en-US" dirty="0"/>
            </a:br>
            <a:r>
              <a:rPr lang="en-US" sz="2000" i="1" dirty="0"/>
              <a:t>	Las </a:t>
            </a:r>
            <a:r>
              <a:rPr lang="en-US" sz="2000" i="1" dirty="0" err="1"/>
              <a:t>preposiciones</a:t>
            </a:r>
            <a:r>
              <a:rPr lang="en-US" sz="2000" i="1" dirty="0"/>
              <a:t> de </a:t>
            </a:r>
            <a:r>
              <a:rPr lang="en-US" sz="2000" i="1" dirty="0" err="1"/>
              <a:t>lugar</a:t>
            </a:r>
            <a:endParaRPr lang="en-US" sz="2000" i="1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7CA184E8-1286-8E41-83E5-A27741654EC3}"/>
              </a:ext>
            </a:extLst>
          </p:cNvPr>
          <p:cNvSpPr/>
          <p:nvPr/>
        </p:nvSpPr>
        <p:spPr>
          <a:xfrm>
            <a:off x="195270" y="3856142"/>
            <a:ext cx="2747627" cy="18288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0BC76-B87B-5A4F-8B7F-9619676D635A}"/>
              </a:ext>
            </a:extLst>
          </p:cNvPr>
          <p:cNvSpPr txBox="1"/>
          <p:nvPr/>
        </p:nvSpPr>
        <p:spPr>
          <a:xfrm>
            <a:off x="6295256" y="2951947"/>
            <a:ext cx="50585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path goes </a:t>
            </a:r>
            <a:r>
              <a:rPr lang="en-US" sz="2800" b="1" dirty="0"/>
              <a:t>above</a:t>
            </a:r>
            <a:r>
              <a:rPr lang="en-US" sz="2800" dirty="0"/>
              <a:t> the lake.</a:t>
            </a:r>
          </a:p>
          <a:p>
            <a:r>
              <a:rPr lang="en-US" sz="2800" dirty="0"/>
              <a:t>The apartment is </a:t>
            </a:r>
            <a:r>
              <a:rPr lang="en-US" sz="2800" b="1" dirty="0"/>
              <a:t>above</a:t>
            </a:r>
            <a:r>
              <a:rPr lang="en-US" sz="2800" dirty="0"/>
              <a:t> a bakery.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511428-8B58-414E-9BD2-0900C2E521DB}"/>
              </a:ext>
            </a:extLst>
          </p:cNvPr>
          <p:cNvSpPr txBox="1"/>
          <p:nvPr/>
        </p:nvSpPr>
        <p:spPr>
          <a:xfrm>
            <a:off x="2327628" y="5867719"/>
            <a:ext cx="19784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por </a:t>
            </a:r>
            <a:r>
              <a:rPr lang="en-US" sz="2400" dirty="0" err="1"/>
              <a:t>encima</a:t>
            </a:r>
            <a:r>
              <a:rPr lang="en-US" sz="2400" dirty="0"/>
              <a:t> de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DB00E98-A077-5D42-9436-57E6044D65CE}"/>
              </a:ext>
            </a:extLst>
          </p:cNvPr>
          <p:cNvCxnSpPr/>
          <p:nvPr/>
        </p:nvCxnSpPr>
        <p:spPr>
          <a:xfrm>
            <a:off x="2024070" y="3300783"/>
            <a:ext cx="2585544" cy="0"/>
          </a:xfrm>
          <a:prstGeom prst="line">
            <a:avLst/>
          </a:prstGeom>
          <a:ln w="76200">
            <a:solidFill>
              <a:schemeClr val="bg2">
                <a:lumMod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>
            <a:extLst>
              <a:ext uri="{FF2B5EF4-FFF2-40B4-BE49-F238E27FC236}">
                <a16:creationId xmlns:a16="http://schemas.microsoft.com/office/drawing/2014/main" id="{01339463-100A-BB40-83BF-E66462FEC2A7}"/>
              </a:ext>
            </a:extLst>
          </p:cNvPr>
          <p:cNvSpPr/>
          <p:nvPr/>
        </p:nvSpPr>
        <p:spPr>
          <a:xfrm>
            <a:off x="3623635" y="1471983"/>
            <a:ext cx="1828800" cy="1828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accent6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dirty="0"/>
              <a:t>above</a:t>
            </a:r>
          </a:p>
        </p:txBody>
      </p:sp>
    </p:spTree>
    <p:extLst>
      <p:ext uri="{BB962C8B-B14F-4D97-AF65-F5344CB8AC3E}">
        <p14:creationId xmlns:p14="http://schemas.microsoft.com/office/powerpoint/2010/main" val="3884588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27AB4-D6E3-A849-AA57-FA652B3E5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Prepositions of Place</a:t>
            </a:r>
            <a:br>
              <a:rPr lang="en-US" dirty="0"/>
            </a:br>
            <a:r>
              <a:rPr lang="en-US" sz="2000" i="1" dirty="0"/>
              <a:t>	Las </a:t>
            </a:r>
            <a:r>
              <a:rPr lang="en-US" sz="2000" i="1" dirty="0" err="1"/>
              <a:t>preposiciones</a:t>
            </a:r>
            <a:r>
              <a:rPr lang="en-US" sz="2000" i="1" dirty="0"/>
              <a:t> de </a:t>
            </a:r>
            <a:r>
              <a:rPr lang="en-US" sz="2000" i="1" dirty="0" err="1"/>
              <a:t>lugar</a:t>
            </a:r>
            <a:endParaRPr lang="en-US" sz="2000" i="1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7CA184E8-1286-8E41-83E5-A27741654EC3}"/>
              </a:ext>
            </a:extLst>
          </p:cNvPr>
          <p:cNvSpPr/>
          <p:nvPr/>
        </p:nvSpPr>
        <p:spPr>
          <a:xfrm>
            <a:off x="4267200" y="2908663"/>
            <a:ext cx="1828800" cy="18288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1339463-100A-BB40-83BF-E66462FEC2A7}"/>
              </a:ext>
            </a:extLst>
          </p:cNvPr>
          <p:cNvSpPr/>
          <p:nvPr/>
        </p:nvSpPr>
        <p:spPr>
          <a:xfrm>
            <a:off x="388052" y="2909398"/>
            <a:ext cx="1828800" cy="1828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accent6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400" dirty="0"/>
              <a:t>across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0BC76-B87B-5A4F-8B7F-9619676D635A}"/>
              </a:ext>
            </a:extLst>
          </p:cNvPr>
          <p:cNvSpPr txBox="1"/>
          <p:nvPr/>
        </p:nvSpPr>
        <p:spPr>
          <a:xfrm>
            <a:off x="6295256" y="2305616"/>
            <a:ext cx="50585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There is a shortcut </a:t>
            </a:r>
            <a:r>
              <a:rPr lang="en-US" sz="2800" b="1" dirty="0"/>
              <a:t>across</a:t>
            </a:r>
            <a:r>
              <a:rPr lang="en-US" sz="2800" dirty="0"/>
              <a:t> the field.</a:t>
            </a:r>
          </a:p>
          <a:p>
            <a:r>
              <a:rPr lang="en-US" sz="2800" dirty="0"/>
              <a:t>There is a door </a:t>
            </a:r>
            <a:r>
              <a:rPr lang="en-US" sz="2800" b="1" dirty="0"/>
              <a:t>across</a:t>
            </a:r>
            <a:r>
              <a:rPr lang="en-US" sz="2800" dirty="0"/>
              <a:t> the room.</a:t>
            </a:r>
          </a:p>
          <a:p>
            <a:r>
              <a:rPr lang="en-US" sz="2800" dirty="0"/>
              <a:t>We lay the fabric </a:t>
            </a:r>
            <a:r>
              <a:rPr lang="en-US" sz="2800" b="1" dirty="0"/>
              <a:t>across</a:t>
            </a:r>
            <a:r>
              <a:rPr lang="en-US" sz="2800" dirty="0"/>
              <a:t> the pallets.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511428-8B58-414E-9BD2-0900C2E521DB}"/>
              </a:ext>
            </a:extLst>
          </p:cNvPr>
          <p:cNvSpPr txBox="1"/>
          <p:nvPr/>
        </p:nvSpPr>
        <p:spPr>
          <a:xfrm>
            <a:off x="1363132" y="5878230"/>
            <a:ext cx="3735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que </a:t>
            </a:r>
            <a:r>
              <a:rPr lang="en-US" sz="2400" dirty="0" err="1"/>
              <a:t>cruza</a:t>
            </a:r>
            <a:r>
              <a:rPr lang="en-US" sz="2400" dirty="0"/>
              <a:t>, </a:t>
            </a:r>
            <a:r>
              <a:rPr lang="en-US" sz="2400" dirty="0" err="1"/>
              <a:t>cruzando</a:t>
            </a:r>
            <a:r>
              <a:rPr lang="en-US" sz="2400" dirty="0"/>
              <a:t>,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cruz</a:t>
            </a:r>
            <a:endParaRPr lang="en-US" sz="240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921E9A5-C476-4A44-A1E2-79B430D50533}"/>
              </a:ext>
            </a:extLst>
          </p:cNvPr>
          <p:cNvCxnSpPr/>
          <p:nvPr/>
        </p:nvCxnSpPr>
        <p:spPr>
          <a:xfrm>
            <a:off x="3230880" y="2220630"/>
            <a:ext cx="0" cy="3657600"/>
          </a:xfrm>
          <a:prstGeom prst="line">
            <a:avLst/>
          </a:prstGeom>
          <a:ln w="76200">
            <a:solidFill>
              <a:schemeClr val="bg2">
                <a:lumMod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00703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4069C-D60D-E848-B774-5744B71EA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 (Subject) Pronouns</a:t>
            </a:r>
            <a:br>
              <a:rPr lang="en-US" dirty="0"/>
            </a:br>
            <a:r>
              <a:rPr lang="en-US" sz="2000" dirty="0"/>
              <a:t>	Los </a:t>
            </a:r>
            <a:r>
              <a:rPr lang="en-US" sz="2000" dirty="0" err="1"/>
              <a:t>pronombres</a:t>
            </a:r>
            <a:r>
              <a:rPr lang="en-US" sz="2000" dirty="0"/>
              <a:t> </a:t>
            </a:r>
            <a:r>
              <a:rPr lang="en-US" sz="2000" dirty="0" err="1"/>
              <a:t>personales</a:t>
            </a:r>
            <a:r>
              <a:rPr lang="en-US" sz="2000" dirty="0"/>
              <a:t> (de </a:t>
            </a:r>
            <a:r>
              <a:rPr lang="en-US" sz="2000" dirty="0" err="1"/>
              <a:t>sujeto</a:t>
            </a:r>
            <a:r>
              <a:rPr lang="en-US" sz="2000" dirty="0"/>
              <a:t>)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E687F847-72AA-7546-8066-C7F2BB6964FF}"/>
              </a:ext>
            </a:extLst>
          </p:cNvPr>
          <p:cNvSpPr/>
          <p:nvPr/>
        </p:nvSpPr>
        <p:spPr>
          <a:xfrm>
            <a:off x="1347296" y="2402559"/>
            <a:ext cx="2743200" cy="2743200"/>
          </a:xfrm>
          <a:prstGeom prst="roundRect">
            <a:avLst/>
          </a:prstGeom>
          <a:solidFill>
            <a:schemeClr val="tx2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0BF8115-0AF5-EF49-84F7-8EFDDEF0FFEB}"/>
              </a:ext>
            </a:extLst>
          </p:cNvPr>
          <p:cNvSpPr txBox="1"/>
          <p:nvPr/>
        </p:nvSpPr>
        <p:spPr>
          <a:xfrm>
            <a:off x="1347296" y="4226894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en-US" b="1" u="sng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</a:t>
            </a:r>
            <a:r>
              <a:rPr lang="en-US" b="1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fixes </a:t>
            </a:r>
            <a:r>
              <a:rPr lang="en-US" u="sng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machine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75C5ABDE-86BC-E546-AB14-8CD1FAEA3760}"/>
              </a:ext>
            </a:extLst>
          </p:cNvPr>
          <p:cNvSpPr/>
          <p:nvPr/>
        </p:nvSpPr>
        <p:spPr>
          <a:xfrm>
            <a:off x="4724400" y="2402559"/>
            <a:ext cx="2743200" cy="2743200"/>
          </a:xfrm>
          <a:prstGeom prst="roundRect">
            <a:avLst/>
          </a:prstGeom>
          <a:solidFill>
            <a:schemeClr val="tx2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C01E036-39A6-A54E-93F9-89990053F5E4}"/>
              </a:ext>
            </a:extLst>
          </p:cNvPr>
          <p:cNvSpPr txBox="1"/>
          <p:nvPr/>
        </p:nvSpPr>
        <p:spPr>
          <a:xfrm>
            <a:off x="4724400" y="4226894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en-US" u="sng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woman</a:t>
            </a:r>
            <a:r>
              <a:rPr lang="en-US" i="1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checks the work.</a:t>
            </a:r>
          </a:p>
          <a:p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9B32B7B8-642B-3149-8533-0BC6BC4D188C}"/>
              </a:ext>
            </a:extLst>
          </p:cNvPr>
          <p:cNvSpPr/>
          <p:nvPr/>
        </p:nvSpPr>
        <p:spPr>
          <a:xfrm>
            <a:off x="8101504" y="2402559"/>
            <a:ext cx="2743200" cy="2743200"/>
          </a:xfrm>
          <a:prstGeom prst="roundRect">
            <a:avLst/>
          </a:prstGeom>
          <a:solidFill>
            <a:schemeClr val="tx2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A84BCDC-1C4F-1246-8FB4-84D37A73CC47}"/>
              </a:ext>
            </a:extLst>
          </p:cNvPr>
          <p:cNvSpPr txBox="1"/>
          <p:nvPr/>
        </p:nvSpPr>
        <p:spPr>
          <a:xfrm>
            <a:off x="8101504" y="4226894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en-US" u="sng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stitches</a:t>
            </a:r>
            <a:r>
              <a:rPr lang="en-US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hold </a:t>
            </a:r>
            <a:r>
              <a:rPr lang="en-US" u="sng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fabric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together.</a:t>
            </a:r>
          </a:p>
          <a:p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5" name="Picture 34" descr="woman and man fixing an object Stock Photo - Alamy">
            <a:extLst>
              <a:ext uri="{FF2B5EF4-FFF2-40B4-BE49-F238E27FC236}">
                <a16:creationId xmlns:a16="http://schemas.microsoft.com/office/drawing/2014/main" id="{F5E07AE8-D9FC-0A4E-97F6-8B5FEEBEAF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52"/>
          <a:stretch/>
        </p:blipFill>
        <p:spPr bwMode="auto">
          <a:xfrm>
            <a:off x="4724400" y="2402338"/>
            <a:ext cx="2743200" cy="1828800"/>
          </a:xfrm>
          <a:custGeom>
            <a:avLst/>
            <a:gdLst>
              <a:gd name="connsiteX0" fmla="*/ 457209 w 2743200"/>
              <a:gd name="connsiteY0" fmla="*/ 0 h 1828800"/>
              <a:gd name="connsiteX1" fmla="*/ 2285991 w 2743200"/>
              <a:gd name="connsiteY1" fmla="*/ 0 h 1828800"/>
              <a:gd name="connsiteX2" fmla="*/ 2743200 w 2743200"/>
              <a:gd name="connsiteY2" fmla="*/ 457209 h 1828800"/>
              <a:gd name="connsiteX3" fmla="*/ 2743200 w 2743200"/>
              <a:gd name="connsiteY3" fmla="*/ 1828800 h 1828800"/>
              <a:gd name="connsiteX4" fmla="*/ 0 w 2743200"/>
              <a:gd name="connsiteY4" fmla="*/ 1828800 h 1828800"/>
              <a:gd name="connsiteX5" fmla="*/ 0 w 2743200"/>
              <a:gd name="connsiteY5" fmla="*/ 457209 h 1828800"/>
              <a:gd name="connsiteX6" fmla="*/ 457209 w 2743200"/>
              <a:gd name="connsiteY6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43200" h="1828800">
                <a:moveTo>
                  <a:pt x="457209" y="0"/>
                </a:moveTo>
                <a:lnTo>
                  <a:pt x="2285991" y="0"/>
                </a:lnTo>
                <a:cubicBezTo>
                  <a:pt x="2538501" y="0"/>
                  <a:pt x="2743200" y="204699"/>
                  <a:pt x="2743200" y="457209"/>
                </a:cubicBezTo>
                <a:lnTo>
                  <a:pt x="2743200" y="1828800"/>
                </a:lnTo>
                <a:lnTo>
                  <a:pt x="0" y="1828800"/>
                </a:lnTo>
                <a:lnTo>
                  <a:pt x="0" y="457209"/>
                </a:lnTo>
                <a:cubicBezTo>
                  <a:pt x="0" y="204699"/>
                  <a:pt x="204699" y="0"/>
                  <a:pt x="457209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38" descr="45 Young Repair Man Fixing A Machine In Factory Stock Photos, Pictures &amp;amp;  Royalty-Free Images - iStock">
            <a:extLst>
              <a:ext uri="{FF2B5EF4-FFF2-40B4-BE49-F238E27FC236}">
                <a16:creationId xmlns:a16="http://schemas.microsoft.com/office/drawing/2014/main" id="{E70A7ED0-7226-FB4D-8FFC-20945776C4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296" y="2404792"/>
            <a:ext cx="2743200" cy="1828800"/>
          </a:xfrm>
          <a:custGeom>
            <a:avLst/>
            <a:gdLst>
              <a:gd name="connsiteX0" fmla="*/ 457209 w 2743200"/>
              <a:gd name="connsiteY0" fmla="*/ 0 h 1828800"/>
              <a:gd name="connsiteX1" fmla="*/ 2285991 w 2743200"/>
              <a:gd name="connsiteY1" fmla="*/ 0 h 1828800"/>
              <a:gd name="connsiteX2" fmla="*/ 2743200 w 2743200"/>
              <a:gd name="connsiteY2" fmla="*/ 457209 h 1828800"/>
              <a:gd name="connsiteX3" fmla="*/ 2743200 w 2743200"/>
              <a:gd name="connsiteY3" fmla="*/ 1828800 h 1828800"/>
              <a:gd name="connsiteX4" fmla="*/ 0 w 2743200"/>
              <a:gd name="connsiteY4" fmla="*/ 1828800 h 1828800"/>
              <a:gd name="connsiteX5" fmla="*/ 0 w 2743200"/>
              <a:gd name="connsiteY5" fmla="*/ 457209 h 1828800"/>
              <a:gd name="connsiteX6" fmla="*/ 457209 w 2743200"/>
              <a:gd name="connsiteY6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43200" h="1828800">
                <a:moveTo>
                  <a:pt x="457209" y="0"/>
                </a:moveTo>
                <a:lnTo>
                  <a:pt x="2285991" y="0"/>
                </a:lnTo>
                <a:cubicBezTo>
                  <a:pt x="2538501" y="0"/>
                  <a:pt x="2743200" y="204699"/>
                  <a:pt x="2743200" y="457209"/>
                </a:cubicBezTo>
                <a:lnTo>
                  <a:pt x="2743200" y="1828800"/>
                </a:lnTo>
                <a:lnTo>
                  <a:pt x="0" y="1828800"/>
                </a:lnTo>
                <a:lnTo>
                  <a:pt x="0" y="457209"/>
                </a:lnTo>
                <a:cubicBezTo>
                  <a:pt x="0" y="204699"/>
                  <a:pt x="204699" y="0"/>
                  <a:pt x="457209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42" descr="4 Sewing Stitches Used in Manufacturing and Their Benefits">
            <a:extLst>
              <a:ext uri="{FF2B5EF4-FFF2-40B4-BE49-F238E27FC236}">
                <a16:creationId xmlns:a16="http://schemas.microsoft.com/office/drawing/2014/main" id="{16FBA2D6-9577-2244-84DE-CCA8DDFD4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63" r="8163"/>
          <a:stretch>
            <a:fillRect/>
          </a:stretch>
        </p:blipFill>
        <p:spPr bwMode="auto">
          <a:xfrm>
            <a:off x="8101504" y="2404792"/>
            <a:ext cx="2743200" cy="1828800"/>
          </a:xfrm>
          <a:custGeom>
            <a:avLst/>
            <a:gdLst>
              <a:gd name="connsiteX0" fmla="*/ 457209 w 2743200"/>
              <a:gd name="connsiteY0" fmla="*/ 0 h 1828800"/>
              <a:gd name="connsiteX1" fmla="*/ 2285991 w 2743200"/>
              <a:gd name="connsiteY1" fmla="*/ 0 h 1828800"/>
              <a:gd name="connsiteX2" fmla="*/ 2743200 w 2743200"/>
              <a:gd name="connsiteY2" fmla="*/ 457209 h 1828800"/>
              <a:gd name="connsiteX3" fmla="*/ 2743200 w 2743200"/>
              <a:gd name="connsiteY3" fmla="*/ 1828800 h 1828800"/>
              <a:gd name="connsiteX4" fmla="*/ 0 w 2743200"/>
              <a:gd name="connsiteY4" fmla="*/ 1828800 h 1828800"/>
              <a:gd name="connsiteX5" fmla="*/ 0 w 2743200"/>
              <a:gd name="connsiteY5" fmla="*/ 457209 h 1828800"/>
              <a:gd name="connsiteX6" fmla="*/ 457209 w 2743200"/>
              <a:gd name="connsiteY6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43200" h="1828800">
                <a:moveTo>
                  <a:pt x="457209" y="0"/>
                </a:moveTo>
                <a:lnTo>
                  <a:pt x="2285991" y="0"/>
                </a:lnTo>
                <a:cubicBezTo>
                  <a:pt x="2538501" y="0"/>
                  <a:pt x="2743200" y="204699"/>
                  <a:pt x="2743200" y="457209"/>
                </a:cubicBezTo>
                <a:lnTo>
                  <a:pt x="2743200" y="1828800"/>
                </a:lnTo>
                <a:lnTo>
                  <a:pt x="0" y="1828800"/>
                </a:lnTo>
                <a:lnTo>
                  <a:pt x="0" y="457209"/>
                </a:lnTo>
                <a:cubicBezTo>
                  <a:pt x="0" y="204699"/>
                  <a:pt x="204699" y="0"/>
                  <a:pt x="457209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13881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27AB4-D6E3-A849-AA57-FA652B3E5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Prepositions of Place</a:t>
            </a:r>
            <a:br>
              <a:rPr lang="en-US" dirty="0"/>
            </a:br>
            <a:r>
              <a:rPr lang="en-US" sz="2000" i="1" dirty="0"/>
              <a:t>	Las </a:t>
            </a:r>
            <a:r>
              <a:rPr lang="en-US" sz="2000" i="1" dirty="0" err="1"/>
              <a:t>preposiciones</a:t>
            </a:r>
            <a:r>
              <a:rPr lang="en-US" sz="2000" i="1" dirty="0"/>
              <a:t> de </a:t>
            </a:r>
            <a:r>
              <a:rPr lang="en-US" sz="2000" i="1" dirty="0" err="1"/>
              <a:t>lugar</a:t>
            </a:r>
            <a:endParaRPr lang="en-US" sz="2000" i="1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7CA184E8-1286-8E41-83E5-A27741654EC3}"/>
              </a:ext>
            </a:extLst>
          </p:cNvPr>
          <p:cNvSpPr/>
          <p:nvPr/>
        </p:nvSpPr>
        <p:spPr>
          <a:xfrm>
            <a:off x="1402080" y="1994263"/>
            <a:ext cx="3657600" cy="36576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01339463-100A-BB40-83BF-E66462FEC2A7}"/>
              </a:ext>
            </a:extLst>
          </p:cNvPr>
          <p:cNvSpPr/>
          <p:nvPr/>
        </p:nvSpPr>
        <p:spPr>
          <a:xfrm>
            <a:off x="1127763" y="3365863"/>
            <a:ext cx="4572000" cy="914400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through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0BC76-B87B-5A4F-8B7F-9619676D635A}"/>
              </a:ext>
            </a:extLst>
          </p:cNvPr>
          <p:cNvSpPr txBox="1"/>
          <p:nvPr/>
        </p:nvSpPr>
        <p:spPr>
          <a:xfrm>
            <a:off x="6295256" y="2951947"/>
            <a:ext cx="50585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We walked </a:t>
            </a:r>
            <a:r>
              <a:rPr lang="en-US" sz="2800" b="1" dirty="0"/>
              <a:t>through</a:t>
            </a:r>
            <a:r>
              <a:rPr lang="en-US" sz="2800" dirty="0"/>
              <a:t> the building.</a:t>
            </a:r>
          </a:p>
          <a:p>
            <a:r>
              <a:rPr lang="en-US" sz="2800" dirty="0"/>
              <a:t>We will go </a:t>
            </a:r>
            <a:r>
              <a:rPr lang="en-US" sz="2800" b="1" dirty="0"/>
              <a:t>through</a:t>
            </a:r>
            <a:r>
              <a:rPr lang="en-US" sz="2800" dirty="0"/>
              <a:t> the form.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511428-8B58-414E-9BD2-0900C2E521DB}"/>
              </a:ext>
            </a:extLst>
          </p:cNvPr>
          <p:cNvSpPr txBox="1"/>
          <p:nvPr/>
        </p:nvSpPr>
        <p:spPr>
          <a:xfrm>
            <a:off x="2459678" y="5878230"/>
            <a:ext cx="15424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a </a:t>
            </a:r>
            <a:r>
              <a:rPr lang="en-US" sz="2400" dirty="0" err="1"/>
              <a:t>través</a:t>
            </a:r>
            <a:r>
              <a:rPr lang="en-US" sz="2400" dirty="0"/>
              <a:t> de</a:t>
            </a:r>
          </a:p>
        </p:txBody>
      </p:sp>
    </p:spTree>
    <p:extLst>
      <p:ext uri="{BB962C8B-B14F-4D97-AF65-F5344CB8AC3E}">
        <p14:creationId xmlns:p14="http://schemas.microsoft.com/office/powerpoint/2010/main" val="15397140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27AB4-D6E3-A849-AA57-FA652B3E5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Prepositions of Place</a:t>
            </a:r>
            <a:br>
              <a:rPr lang="en-US" dirty="0"/>
            </a:br>
            <a:r>
              <a:rPr lang="en-US" sz="2000" i="1" dirty="0"/>
              <a:t>	Las </a:t>
            </a:r>
            <a:r>
              <a:rPr lang="en-US" sz="2000" i="1" dirty="0" err="1"/>
              <a:t>preposiciones</a:t>
            </a:r>
            <a:r>
              <a:rPr lang="en-US" sz="2000" i="1" dirty="0"/>
              <a:t> de </a:t>
            </a:r>
            <a:r>
              <a:rPr lang="en-US" sz="2000" i="1" dirty="0" err="1"/>
              <a:t>lugar</a:t>
            </a:r>
            <a:endParaRPr lang="en-US" sz="2000" i="1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7CA184E8-1286-8E41-83E5-A27741654EC3}"/>
              </a:ext>
            </a:extLst>
          </p:cNvPr>
          <p:cNvSpPr/>
          <p:nvPr/>
        </p:nvSpPr>
        <p:spPr>
          <a:xfrm>
            <a:off x="3701143" y="2908663"/>
            <a:ext cx="1828800" cy="18288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01339463-100A-BB40-83BF-E66462FEC2A7}"/>
              </a:ext>
            </a:extLst>
          </p:cNvPr>
          <p:cNvSpPr/>
          <p:nvPr/>
        </p:nvSpPr>
        <p:spPr>
          <a:xfrm>
            <a:off x="603527" y="2908663"/>
            <a:ext cx="2522849" cy="1828800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to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0BC76-B87B-5A4F-8B7F-9619676D635A}"/>
              </a:ext>
            </a:extLst>
          </p:cNvPr>
          <p:cNvSpPr txBox="1"/>
          <p:nvPr/>
        </p:nvSpPr>
        <p:spPr>
          <a:xfrm>
            <a:off x="6295256" y="2305616"/>
            <a:ext cx="50585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He goes </a:t>
            </a:r>
            <a:r>
              <a:rPr lang="en-US" sz="2800" b="1" dirty="0"/>
              <a:t>to</a:t>
            </a:r>
            <a:r>
              <a:rPr lang="en-US" sz="2800" dirty="0"/>
              <a:t> the office.</a:t>
            </a:r>
          </a:p>
          <a:p>
            <a:r>
              <a:rPr lang="en-US" sz="2800" dirty="0"/>
              <a:t>I walk </a:t>
            </a:r>
            <a:r>
              <a:rPr lang="en-US" sz="2800" b="1" dirty="0"/>
              <a:t>to</a:t>
            </a:r>
            <a:r>
              <a:rPr lang="en-US" sz="2800" dirty="0"/>
              <a:t> work.</a:t>
            </a:r>
          </a:p>
          <a:p>
            <a:r>
              <a:rPr lang="en-US" sz="2800" dirty="0"/>
              <a:t>She sews the bottoms </a:t>
            </a:r>
            <a:r>
              <a:rPr lang="en-US" sz="2800" b="1" dirty="0"/>
              <a:t>to</a:t>
            </a:r>
            <a:r>
              <a:rPr lang="en-US" sz="2800" dirty="0"/>
              <a:t> the bags.</a:t>
            </a:r>
          </a:p>
          <a:p>
            <a:r>
              <a:rPr lang="en-US" sz="2800" dirty="0"/>
              <a:t>We apply the glue </a:t>
            </a:r>
            <a:r>
              <a:rPr lang="en-US" sz="2800" b="1" dirty="0"/>
              <a:t>to</a:t>
            </a:r>
            <a:r>
              <a:rPr lang="en-US" sz="2800" dirty="0"/>
              <a:t> the filter.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511428-8B58-414E-9BD2-0900C2E521DB}"/>
              </a:ext>
            </a:extLst>
          </p:cNvPr>
          <p:cNvSpPr txBox="1"/>
          <p:nvPr/>
        </p:nvSpPr>
        <p:spPr>
          <a:xfrm>
            <a:off x="2239684" y="5878230"/>
            <a:ext cx="19824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a, </a:t>
            </a:r>
            <a:r>
              <a:rPr lang="en-US" sz="2400" dirty="0" err="1"/>
              <a:t>hacia</a:t>
            </a:r>
            <a:r>
              <a:rPr lang="en-US" sz="2400" dirty="0"/>
              <a:t>, </a:t>
            </a:r>
            <a:r>
              <a:rPr lang="en-US" sz="2400" dirty="0" err="1"/>
              <a:t>sobre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386769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27AB4-D6E3-A849-AA57-FA652B3E5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Prepositions of Place</a:t>
            </a:r>
            <a:br>
              <a:rPr lang="en-US" dirty="0"/>
            </a:br>
            <a:r>
              <a:rPr lang="en-US" sz="2000" i="1" dirty="0"/>
              <a:t>	Las </a:t>
            </a:r>
            <a:r>
              <a:rPr lang="en-US" sz="2000" i="1" dirty="0" err="1"/>
              <a:t>preposiciones</a:t>
            </a:r>
            <a:r>
              <a:rPr lang="en-US" sz="2000" i="1" dirty="0"/>
              <a:t> de </a:t>
            </a:r>
            <a:r>
              <a:rPr lang="en-US" sz="2000" i="1" dirty="0" err="1"/>
              <a:t>lugar</a:t>
            </a:r>
            <a:endParaRPr lang="en-US" sz="2000" i="1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7CA184E8-1286-8E41-83E5-A27741654EC3}"/>
              </a:ext>
            </a:extLst>
          </p:cNvPr>
          <p:cNvSpPr/>
          <p:nvPr/>
        </p:nvSpPr>
        <p:spPr>
          <a:xfrm>
            <a:off x="1402080" y="1994263"/>
            <a:ext cx="3657600" cy="36576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01339463-100A-BB40-83BF-E66462FEC2A7}"/>
              </a:ext>
            </a:extLst>
          </p:cNvPr>
          <p:cNvSpPr/>
          <p:nvPr/>
        </p:nvSpPr>
        <p:spPr>
          <a:xfrm>
            <a:off x="166504" y="2908663"/>
            <a:ext cx="3184701" cy="1828800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into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0BC76-B87B-5A4F-8B7F-9619676D635A}"/>
              </a:ext>
            </a:extLst>
          </p:cNvPr>
          <p:cNvSpPr txBox="1"/>
          <p:nvPr/>
        </p:nvSpPr>
        <p:spPr>
          <a:xfrm>
            <a:off x="6295256" y="2736503"/>
            <a:ext cx="50585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You put your hand </a:t>
            </a:r>
            <a:r>
              <a:rPr lang="en-US" sz="2800" b="1" dirty="0"/>
              <a:t>into</a:t>
            </a:r>
            <a:r>
              <a:rPr lang="en-US" sz="2800" dirty="0"/>
              <a:t> the bag.</a:t>
            </a:r>
          </a:p>
          <a:p>
            <a:r>
              <a:rPr lang="en-US" sz="2800" dirty="0"/>
              <a:t>We drill screws </a:t>
            </a:r>
            <a:r>
              <a:rPr lang="en-US" sz="2800" b="1" dirty="0"/>
              <a:t>into</a:t>
            </a:r>
            <a:r>
              <a:rPr lang="en-US" sz="2800" dirty="0"/>
              <a:t> the wood.</a:t>
            </a:r>
          </a:p>
          <a:p>
            <a:r>
              <a:rPr lang="en-US" sz="2800" dirty="0"/>
              <a:t>He ran </a:t>
            </a:r>
            <a:r>
              <a:rPr lang="en-US" sz="2800" b="1" dirty="0"/>
              <a:t>into</a:t>
            </a:r>
            <a:r>
              <a:rPr lang="en-US" sz="2800" dirty="0"/>
              <a:t> the wall.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511428-8B58-414E-9BD2-0900C2E521DB}"/>
              </a:ext>
            </a:extLst>
          </p:cNvPr>
          <p:cNvSpPr txBox="1"/>
          <p:nvPr/>
        </p:nvSpPr>
        <p:spPr>
          <a:xfrm>
            <a:off x="990660" y="5878230"/>
            <a:ext cx="4480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a (un </a:t>
            </a:r>
            <a:r>
              <a:rPr lang="en-US" sz="2400" dirty="0" err="1"/>
              <a:t>lugar</a:t>
            </a:r>
            <a:r>
              <a:rPr lang="en-US" sz="2400" dirty="0"/>
              <a:t> </a:t>
            </a:r>
            <a:r>
              <a:rPr lang="en-US" sz="2400" dirty="0" err="1"/>
              <a:t>interno</a:t>
            </a:r>
            <a:r>
              <a:rPr lang="en-US" sz="2400" dirty="0"/>
              <a:t>), contra (golpe)</a:t>
            </a:r>
          </a:p>
        </p:txBody>
      </p:sp>
    </p:spTree>
    <p:extLst>
      <p:ext uri="{BB962C8B-B14F-4D97-AF65-F5344CB8AC3E}">
        <p14:creationId xmlns:p14="http://schemas.microsoft.com/office/powerpoint/2010/main" val="34600934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27AB4-D6E3-A849-AA57-FA652B3E5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Prepositions of Place</a:t>
            </a:r>
            <a:br>
              <a:rPr lang="en-US" dirty="0"/>
            </a:br>
            <a:r>
              <a:rPr lang="en-US" sz="2000" i="1" dirty="0"/>
              <a:t>	Las </a:t>
            </a:r>
            <a:r>
              <a:rPr lang="en-US" sz="2000" i="1" dirty="0" err="1"/>
              <a:t>preposiciones</a:t>
            </a:r>
            <a:r>
              <a:rPr lang="en-US" sz="2000" i="1" dirty="0"/>
              <a:t> de </a:t>
            </a:r>
            <a:r>
              <a:rPr lang="en-US" sz="2000" i="1" dirty="0" err="1"/>
              <a:t>lugar</a:t>
            </a:r>
            <a:endParaRPr lang="en-US" sz="2000" i="1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7CA184E8-1286-8E41-83E5-A27741654EC3}"/>
              </a:ext>
            </a:extLst>
          </p:cNvPr>
          <p:cNvSpPr/>
          <p:nvPr/>
        </p:nvSpPr>
        <p:spPr>
          <a:xfrm>
            <a:off x="3701143" y="2908663"/>
            <a:ext cx="1828800" cy="18288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01339463-100A-BB40-83BF-E66462FEC2A7}"/>
              </a:ext>
            </a:extLst>
          </p:cNvPr>
          <p:cNvSpPr/>
          <p:nvPr/>
        </p:nvSpPr>
        <p:spPr>
          <a:xfrm>
            <a:off x="603527" y="2908663"/>
            <a:ext cx="2522849" cy="1828800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toward(s)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0BC76-B87B-5A4F-8B7F-9619676D635A}"/>
              </a:ext>
            </a:extLst>
          </p:cNvPr>
          <p:cNvSpPr txBox="1"/>
          <p:nvPr/>
        </p:nvSpPr>
        <p:spPr>
          <a:xfrm>
            <a:off x="6295256" y="2736503"/>
            <a:ext cx="50585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She walks </a:t>
            </a:r>
            <a:r>
              <a:rPr lang="en-US" sz="2800" b="1" dirty="0"/>
              <a:t>toward</a:t>
            </a:r>
            <a:r>
              <a:rPr lang="en-US" sz="2800" dirty="0"/>
              <a:t> the door.</a:t>
            </a:r>
          </a:p>
          <a:p>
            <a:r>
              <a:rPr lang="en-US" sz="2800" dirty="0"/>
              <a:t>You guys face </a:t>
            </a:r>
            <a:r>
              <a:rPr lang="en-US" sz="2800" b="1" dirty="0"/>
              <a:t>towards</a:t>
            </a:r>
            <a:r>
              <a:rPr lang="en-US" sz="2800" dirty="0"/>
              <a:t> the whiteboard.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511428-8B58-414E-9BD2-0900C2E521DB}"/>
              </a:ext>
            </a:extLst>
          </p:cNvPr>
          <p:cNvSpPr txBox="1"/>
          <p:nvPr/>
        </p:nvSpPr>
        <p:spPr>
          <a:xfrm>
            <a:off x="2809934" y="5878230"/>
            <a:ext cx="8418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/>
              <a:t>hacia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527305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27AB4-D6E3-A849-AA57-FA652B3E5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Prepositions of Place</a:t>
            </a:r>
            <a:br>
              <a:rPr lang="en-US" dirty="0"/>
            </a:br>
            <a:r>
              <a:rPr lang="en-US" sz="2000" i="1" dirty="0"/>
              <a:t>	Las </a:t>
            </a:r>
            <a:r>
              <a:rPr lang="en-US" sz="2000" i="1" dirty="0" err="1"/>
              <a:t>preposiciones</a:t>
            </a:r>
            <a:r>
              <a:rPr lang="en-US" sz="2000" i="1" dirty="0"/>
              <a:t> de </a:t>
            </a:r>
            <a:r>
              <a:rPr lang="en-US" sz="2000" i="1" dirty="0" err="1"/>
              <a:t>lugar</a:t>
            </a:r>
            <a:endParaRPr lang="en-US" sz="2000" i="1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7CA184E8-1286-8E41-83E5-A27741654EC3}"/>
              </a:ext>
            </a:extLst>
          </p:cNvPr>
          <p:cNvSpPr/>
          <p:nvPr/>
        </p:nvSpPr>
        <p:spPr>
          <a:xfrm>
            <a:off x="2656115" y="3429000"/>
            <a:ext cx="2743200" cy="18288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0BC76-B87B-5A4F-8B7F-9619676D635A}"/>
              </a:ext>
            </a:extLst>
          </p:cNvPr>
          <p:cNvSpPr txBox="1"/>
          <p:nvPr/>
        </p:nvSpPr>
        <p:spPr>
          <a:xfrm>
            <a:off x="6295256" y="2736503"/>
            <a:ext cx="50585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We went onto the roof.</a:t>
            </a:r>
          </a:p>
          <a:p>
            <a:r>
              <a:rPr lang="en-US" sz="2800" dirty="0"/>
              <a:t>They stepped onto the </a:t>
            </a:r>
            <a:r>
              <a:rPr lang="en-US" sz="2800" dirty="0" err="1"/>
              <a:t>workfloor</a:t>
            </a:r>
            <a:r>
              <a:rPr lang="en-US" sz="2800" dirty="0"/>
              <a:t>.</a:t>
            </a:r>
          </a:p>
          <a:p>
            <a:r>
              <a:rPr lang="en-US" sz="2800" dirty="0"/>
              <a:t>She climbed onto the table.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511428-8B58-414E-9BD2-0900C2E521DB}"/>
              </a:ext>
            </a:extLst>
          </p:cNvPr>
          <p:cNvSpPr txBox="1"/>
          <p:nvPr/>
        </p:nvSpPr>
        <p:spPr>
          <a:xfrm>
            <a:off x="2557075" y="5878230"/>
            <a:ext cx="13476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/>
              <a:t>en</a:t>
            </a:r>
            <a:r>
              <a:rPr lang="en-US" sz="2400" dirty="0"/>
              <a:t>, </a:t>
            </a:r>
            <a:r>
              <a:rPr lang="en-US" sz="2400" dirty="0" err="1"/>
              <a:t>sobre</a:t>
            </a:r>
            <a:endParaRPr lang="en-US" sz="2400" dirty="0"/>
          </a:p>
        </p:txBody>
      </p:sp>
      <p:sp>
        <p:nvSpPr>
          <p:cNvPr id="7" name="U-Turn Arrow 6">
            <a:extLst>
              <a:ext uri="{FF2B5EF4-FFF2-40B4-BE49-F238E27FC236}">
                <a16:creationId xmlns:a16="http://schemas.microsoft.com/office/drawing/2014/main" id="{B3B29C5D-7DE7-0049-9A2A-372F175341A1}"/>
              </a:ext>
            </a:extLst>
          </p:cNvPr>
          <p:cNvSpPr/>
          <p:nvPr/>
        </p:nvSpPr>
        <p:spPr>
          <a:xfrm>
            <a:off x="1128980" y="1874729"/>
            <a:ext cx="3495271" cy="3383070"/>
          </a:xfrm>
          <a:prstGeom prst="uturnArrow">
            <a:avLst>
              <a:gd name="adj1" fmla="val 25000"/>
              <a:gd name="adj2" fmla="val 16787"/>
              <a:gd name="adj3" fmla="val 15485"/>
              <a:gd name="adj4" fmla="val 43750"/>
              <a:gd name="adj5" fmla="val 45528"/>
            </a:avLst>
          </a:prstGeom>
          <a:solidFill>
            <a:schemeClr val="accent6">
              <a:lumMod val="75000"/>
            </a:schemeClr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onto</a:t>
            </a:r>
          </a:p>
          <a:p>
            <a:pPr algn="ctr"/>
            <a:endParaRPr lang="en-US" sz="2400" dirty="0"/>
          </a:p>
          <a:p>
            <a:pPr algn="ctr"/>
            <a:endParaRPr lang="en-US" sz="3600" dirty="0"/>
          </a:p>
          <a:p>
            <a:pPr algn="ctr"/>
            <a:endParaRPr lang="en-US" sz="3600" dirty="0"/>
          </a:p>
          <a:p>
            <a:pPr algn="ctr"/>
            <a:endParaRPr lang="en-US" sz="3600" dirty="0"/>
          </a:p>
          <a:p>
            <a:pPr algn="ctr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34522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27AB4-D6E3-A849-AA57-FA652B3E5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Prepositions of Place</a:t>
            </a:r>
            <a:br>
              <a:rPr lang="en-US" dirty="0"/>
            </a:br>
            <a:r>
              <a:rPr lang="en-US" sz="2000" i="1" dirty="0"/>
              <a:t>	Las </a:t>
            </a:r>
            <a:r>
              <a:rPr lang="en-US" sz="2000" i="1" dirty="0" err="1"/>
              <a:t>preposiciones</a:t>
            </a:r>
            <a:r>
              <a:rPr lang="en-US" sz="2000" i="1" dirty="0"/>
              <a:t> de </a:t>
            </a:r>
            <a:r>
              <a:rPr lang="en-US" sz="2000" i="1" dirty="0" err="1"/>
              <a:t>lugar</a:t>
            </a:r>
            <a:endParaRPr lang="en-US" sz="2000" i="1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7CA184E8-1286-8E41-83E5-A27741654EC3}"/>
              </a:ext>
            </a:extLst>
          </p:cNvPr>
          <p:cNvSpPr/>
          <p:nvPr/>
        </p:nvSpPr>
        <p:spPr>
          <a:xfrm>
            <a:off x="1029792" y="2870059"/>
            <a:ext cx="1828800" cy="18288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01339463-100A-BB40-83BF-E66462FEC2A7}"/>
              </a:ext>
            </a:extLst>
          </p:cNvPr>
          <p:cNvSpPr/>
          <p:nvPr/>
        </p:nvSpPr>
        <p:spPr>
          <a:xfrm>
            <a:off x="2876010" y="2870059"/>
            <a:ext cx="2522849" cy="1828800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from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0BC76-B87B-5A4F-8B7F-9619676D635A}"/>
              </a:ext>
            </a:extLst>
          </p:cNvPr>
          <p:cNvSpPr txBox="1"/>
          <p:nvPr/>
        </p:nvSpPr>
        <p:spPr>
          <a:xfrm>
            <a:off x="6295256" y="1443841"/>
            <a:ext cx="50585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 am </a:t>
            </a:r>
            <a:r>
              <a:rPr lang="en-US" sz="2800" b="1" dirty="0"/>
              <a:t>from</a:t>
            </a:r>
            <a:r>
              <a:rPr lang="en-US" sz="2800" dirty="0"/>
              <a:t> West Salem, Wisconsin.</a:t>
            </a:r>
          </a:p>
          <a:p>
            <a:r>
              <a:rPr lang="en-US" sz="2800" dirty="0"/>
              <a:t>She is </a:t>
            </a:r>
            <a:r>
              <a:rPr lang="en-US" sz="2800" b="1" dirty="0"/>
              <a:t>from</a:t>
            </a:r>
            <a:r>
              <a:rPr lang="en-US" sz="2800" dirty="0"/>
              <a:t> Ecuador.</a:t>
            </a:r>
          </a:p>
          <a:p>
            <a:r>
              <a:rPr lang="en-US" sz="2800" dirty="0"/>
              <a:t>Her friend is </a:t>
            </a:r>
            <a:r>
              <a:rPr lang="en-US" sz="2800" b="1" dirty="0"/>
              <a:t>from</a:t>
            </a:r>
            <a:r>
              <a:rPr lang="en-US" sz="2800" dirty="0"/>
              <a:t> El Salvador.</a:t>
            </a:r>
          </a:p>
          <a:p>
            <a:r>
              <a:rPr lang="en-US" sz="2800" dirty="0"/>
              <a:t>We walked </a:t>
            </a:r>
            <a:r>
              <a:rPr lang="en-US" sz="2800" b="1" dirty="0"/>
              <a:t>from</a:t>
            </a:r>
            <a:r>
              <a:rPr lang="en-US" sz="2800" dirty="0"/>
              <a:t> the theater to the restaurant.</a:t>
            </a:r>
          </a:p>
          <a:p>
            <a:r>
              <a:rPr lang="en-US" sz="2800" dirty="0"/>
              <a:t>These filters are </a:t>
            </a:r>
            <a:r>
              <a:rPr lang="en-US" sz="2800" b="1" dirty="0"/>
              <a:t>from</a:t>
            </a:r>
            <a:r>
              <a:rPr lang="en-US" sz="2800" dirty="0"/>
              <a:t> FABCO.</a:t>
            </a:r>
          </a:p>
          <a:p>
            <a:r>
              <a:rPr lang="en-US" sz="2800" dirty="0"/>
              <a:t>This fabric comes </a:t>
            </a:r>
            <a:r>
              <a:rPr lang="en-US" sz="2800" b="1" dirty="0"/>
              <a:t>from</a:t>
            </a:r>
            <a:r>
              <a:rPr lang="en-US" sz="2800" dirty="0"/>
              <a:t> another company.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511428-8B58-414E-9BD2-0900C2E521DB}"/>
              </a:ext>
            </a:extLst>
          </p:cNvPr>
          <p:cNvSpPr txBox="1"/>
          <p:nvPr/>
        </p:nvSpPr>
        <p:spPr>
          <a:xfrm>
            <a:off x="2531816" y="5878230"/>
            <a:ext cx="1398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de, </a:t>
            </a:r>
            <a:r>
              <a:rPr lang="en-US" sz="2400" dirty="0" err="1"/>
              <a:t>desde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726902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F8517-B4F3-9F40-B405-FB2D9FA94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There Is/Are Construction</a:t>
            </a:r>
            <a:br>
              <a:rPr lang="en-US" dirty="0"/>
            </a:br>
            <a:r>
              <a:rPr lang="en-US" sz="2000" i="1" dirty="0"/>
              <a:t>	La </a:t>
            </a:r>
            <a:r>
              <a:rPr lang="en-US" sz="2000" i="1" dirty="0" err="1"/>
              <a:t>construcción</a:t>
            </a:r>
            <a:r>
              <a:rPr lang="en-US" sz="2000" i="1" dirty="0"/>
              <a:t> “there is/are”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E1C0EF-1A2E-6543-B3F5-941F424FD1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is/are is how we say that something exists</a:t>
            </a:r>
          </a:p>
          <a:p>
            <a:r>
              <a:rPr lang="en-US" dirty="0"/>
              <a:t>There = </a:t>
            </a:r>
            <a:r>
              <a:rPr lang="en-US" i="1" dirty="0" err="1"/>
              <a:t>allá</a:t>
            </a:r>
            <a:r>
              <a:rPr lang="en-US" dirty="0"/>
              <a:t>, but it is a “dummy” word</a:t>
            </a:r>
          </a:p>
          <a:p>
            <a:r>
              <a:rPr lang="en-US" dirty="0"/>
              <a:t>Unlike </a:t>
            </a:r>
            <a:r>
              <a:rPr lang="en-US" i="1" dirty="0"/>
              <a:t>hay</a:t>
            </a:r>
            <a:r>
              <a:rPr lang="en-US" dirty="0"/>
              <a:t>, there is/are changes based on the number of objects</a:t>
            </a:r>
          </a:p>
          <a:p>
            <a:r>
              <a:rPr lang="en-US" dirty="0"/>
              <a:t>Ex:</a:t>
            </a:r>
          </a:p>
          <a:p>
            <a:pPr lvl="1"/>
            <a:r>
              <a:rPr lang="en-US" dirty="0"/>
              <a:t>There is a projector in the room.</a:t>
            </a:r>
          </a:p>
          <a:p>
            <a:pPr lvl="1"/>
            <a:r>
              <a:rPr lang="en-US" dirty="0"/>
              <a:t>There are several tables in the room.</a:t>
            </a:r>
          </a:p>
          <a:p>
            <a:pPr lvl="1"/>
            <a:r>
              <a:rPr lang="en-US" dirty="0"/>
              <a:t>There is a pair of shoes on my feet.</a:t>
            </a:r>
          </a:p>
        </p:txBody>
      </p:sp>
    </p:spTree>
    <p:extLst>
      <p:ext uri="{BB962C8B-B14F-4D97-AF65-F5344CB8AC3E}">
        <p14:creationId xmlns:p14="http://schemas.microsoft.com/office/powerpoint/2010/main" val="3934284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4069C-D60D-E848-B774-5744B71EA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 (Subject) Pronouns</a:t>
            </a:r>
            <a:br>
              <a:rPr lang="en-US" dirty="0"/>
            </a:br>
            <a:r>
              <a:rPr lang="en-US" sz="2000" dirty="0"/>
              <a:t>	Los </a:t>
            </a:r>
            <a:r>
              <a:rPr lang="en-US" sz="2000" dirty="0" err="1"/>
              <a:t>pronombres</a:t>
            </a:r>
            <a:r>
              <a:rPr lang="en-US" sz="2000" dirty="0"/>
              <a:t> </a:t>
            </a:r>
            <a:r>
              <a:rPr lang="en-US" sz="2000" dirty="0" err="1"/>
              <a:t>personales</a:t>
            </a:r>
            <a:r>
              <a:rPr lang="en-US" sz="2000" dirty="0"/>
              <a:t> (de </a:t>
            </a:r>
            <a:r>
              <a:rPr lang="en-US" sz="2000" dirty="0" err="1"/>
              <a:t>sujeto</a:t>
            </a:r>
            <a:r>
              <a:rPr lang="en-US" sz="2000" dirty="0"/>
              <a:t>)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E687F847-72AA-7546-8066-C7F2BB6964FF}"/>
              </a:ext>
            </a:extLst>
          </p:cNvPr>
          <p:cNvSpPr/>
          <p:nvPr/>
        </p:nvSpPr>
        <p:spPr>
          <a:xfrm>
            <a:off x="1347296" y="2402559"/>
            <a:ext cx="2743200" cy="2743200"/>
          </a:xfrm>
          <a:prstGeom prst="roundRect">
            <a:avLst/>
          </a:prstGeom>
          <a:solidFill>
            <a:schemeClr val="tx2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0BF8115-0AF5-EF49-84F7-8EFDDEF0FFEB}"/>
              </a:ext>
            </a:extLst>
          </p:cNvPr>
          <p:cNvSpPr txBox="1"/>
          <p:nvPr/>
        </p:nvSpPr>
        <p:spPr>
          <a:xfrm>
            <a:off x="1347296" y="4226894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en-US" b="1" u="sng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</a:t>
            </a:r>
            <a:r>
              <a:rPr lang="en-US" b="1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fixes </a:t>
            </a:r>
            <a:r>
              <a:rPr lang="en-US" b="1" u="sng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75C5ABDE-86BC-E546-AB14-8CD1FAEA3760}"/>
              </a:ext>
            </a:extLst>
          </p:cNvPr>
          <p:cNvSpPr/>
          <p:nvPr/>
        </p:nvSpPr>
        <p:spPr>
          <a:xfrm>
            <a:off x="4724400" y="2402559"/>
            <a:ext cx="2743200" cy="2743200"/>
          </a:xfrm>
          <a:prstGeom prst="roundRect">
            <a:avLst/>
          </a:prstGeom>
          <a:solidFill>
            <a:schemeClr val="tx2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C01E036-39A6-A54E-93F9-89990053F5E4}"/>
              </a:ext>
            </a:extLst>
          </p:cNvPr>
          <p:cNvSpPr txBox="1"/>
          <p:nvPr/>
        </p:nvSpPr>
        <p:spPr>
          <a:xfrm>
            <a:off x="4724400" y="4226894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en-US" u="sng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woman</a:t>
            </a:r>
            <a:r>
              <a:rPr lang="en-US" i="1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checks the work.</a:t>
            </a:r>
          </a:p>
          <a:p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9B32B7B8-642B-3149-8533-0BC6BC4D188C}"/>
              </a:ext>
            </a:extLst>
          </p:cNvPr>
          <p:cNvSpPr/>
          <p:nvPr/>
        </p:nvSpPr>
        <p:spPr>
          <a:xfrm>
            <a:off x="8101504" y="2402559"/>
            <a:ext cx="2743200" cy="2743200"/>
          </a:xfrm>
          <a:prstGeom prst="roundRect">
            <a:avLst/>
          </a:prstGeom>
          <a:solidFill>
            <a:schemeClr val="tx2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A84BCDC-1C4F-1246-8FB4-84D37A73CC47}"/>
              </a:ext>
            </a:extLst>
          </p:cNvPr>
          <p:cNvSpPr txBox="1"/>
          <p:nvPr/>
        </p:nvSpPr>
        <p:spPr>
          <a:xfrm>
            <a:off x="8101504" y="4226894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en-US" u="sng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stitches</a:t>
            </a:r>
            <a:r>
              <a:rPr lang="en-US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hold </a:t>
            </a:r>
            <a:r>
              <a:rPr lang="en-US" u="sng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fabric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together.</a:t>
            </a:r>
          </a:p>
          <a:p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5" name="Picture 34" descr="woman and man fixing an object Stock Photo - Alamy">
            <a:extLst>
              <a:ext uri="{FF2B5EF4-FFF2-40B4-BE49-F238E27FC236}">
                <a16:creationId xmlns:a16="http://schemas.microsoft.com/office/drawing/2014/main" id="{F5E07AE8-D9FC-0A4E-97F6-8B5FEEBEAF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52"/>
          <a:stretch/>
        </p:blipFill>
        <p:spPr bwMode="auto">
          <a:xfrm>
            <a:off x="4724400" y="2402338"/>
            <a:ext cx="2743200" cy="1828800"/>
          </a:xfrm>
          <a:custGeom>
            <a:avLst/>
            <a:gdLst>
              <a:gd name="connsiteX0" fmla="*/ 457209 w 2743200"/>
              <a:gd name="connsiteY0" fmla="*/ 0 h 1828800"/>
              <a:gd name="connsiteX1" fmla="*/ 2285991 w 2743200"/>
              <a:gd name="connsiteY1" fmla="*/ 0 h 1828800"/>
              <a:gd name="connsiteX2" fmla="*/ 2743200 w 2743200"/>
              <a:gd name="connsiteY2" fmla="*/ 457209 h 1828800"/>
              <a:gd name="connsiteX3" fmla="*/ 2743200 w 2743200"/>
              <a:gd name="connsiteY3" fmla="*/ 1828800 h 1828800"/>
              <a:gd name="connsiteX4" fmla="*/ 0 w 2743200"/>
              <a:gd name="connsiteY4" fmla="*/ 1828800 h 1828800"/>
              <a:gd name="connsiteX5" fmla="*/ 0 w 2743200"/>
              <a:gd name="connsiteY5" fmla="*/ 457209 h 1828800"/>
              <a:gd name="connsiteX6" fmla="*/ 457209 w 2743200"/>
              <a:gd name="connsiteY6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43200" h="1828800">
                <a:moveTo>
                  <a:pt x="457209" y="0"/>
                </a:moveTo>
                <a:lnTo>
                  <a:pt x="2285991" y="0"/>
                </a:lnTo>
                <a:cubicBezTo>
                  <a:pt x="2538501" y="0"/>
                  <a:pt x="2743200" y="204699"/>
                  <a:pt x="2743200" y="457209"/>
                </a:cubicBezTo>
                <a:lnTo>
                  <a:pt x="2743200" y="1828800"/>
                </a:lnTo>
                <a:lnTo>
                  <a:pt x="0" y="1828800"/>
                </a:lnTo>
                <a:lnTo>
                  <a:pt x="0" y="457209"/>
                </a:lnTo>
                <a:cubicBezTo>
                  <a:pt x="0" y="204699"/>
                  <a:pt x="204699" y="0"/>
                  <a:pt x="457209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38" descr="45 Young Repair Man Fixing A Machine In Factory Stock Photos, Pictures &amp;amp;  Royalty-Free Images - iStock">
            <a:extLst>
              <a:ext uri="{FF2B5EF4-FFF2-40B4-BE49-F238E27FC236}">
                <a16:creationId xmlns:a16="http://schemas.microsoft.com/office/drawing/2014/main" id="{E70A7ED0-7226-FB4D-8FFC-20945776C4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296" y="2404792"/>
            <a:ext cx="2743200" cy="1828800"/>
          </a:xfrm>
          <a:custGeom>
            <a:avLst/>
            <a:gdLst>
              <a:gd name="connsiteX0" fmla="*/ 457209 w 2743200"/>
              <a:gd name="connsiteY0" fmla="*/ 0 h 1828800"/>
              <a:gd name="connsiteX1" fmla="*/ 2285991 w 2743200"/>
              <a:gd name="connsiteY1" fmla="*/ 0 h 1828800"/>
              <a:gd name="connsiteX2" fmla="*/ 2743200 w 2743200"/>
              <a:gd name="connsiteY2" fmla="*/ 457209 h 1828800"/>
              <a:gd name="connsiteX3" fmla="*/ 2743200 w 2743200"/>
              <a:gd name="connsiteY3" fmla="*/ 1828800 h 1828800"/>
              <a:gd name="connsiteX4" fmla="*/ 0 w 2743200"/>
              <a:gd name="connsiteY4" fmla="*/ 1828800 h 1828800"/>
              <a:gd name="connsiteX5" fmla="*/ 0 w 2743200"/>
              <a:gd name="connsiteY5" fmla="*/ 457209 h 1828800"/>
              <a:gd name="connsiteX6" fmla="*/ 457209 w 2743200"/>
              <a:gd name="connsiteY6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43200" h="1828800">
                <a:moveTo>
                  <a:pt x="457209" y="0"/>
                </a:moveTo>
                <a:lnTo>
                  <a:pt x="2285991" y="0"/>
                </a:lnTo>
                <a:cubicBezTo>
                  <a:pt x="2538501" y="0"/>
                  <a:pt x="2743200" y="204699"/>
                  <a:pt x="2743200" y="457209"/>
                </a:cubicBezTo>
                <a:lnTo>
                  <a:pt x="2743200" y="1828800"/>
                </a:lnTo>
                <a:lnTo>
                  <a:pt x="0" y="1828800"/>
                </a:lnTo>
                <a:lnTo>
                  <a:pt x="0" y="457209"/>
                </a:lnTo>
                <a:cubicBezTo>
                  <a:pt x="0" y="204699"/>
                  <a:pt x="204699" y="0"/>
                  <a:pt x="457209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42" descr="4 Sewing Stitches Used in Manufacturing and Their Benefits">
            <a:extLst>
              <a:ext uri="{FF2B5EF4-FFF2-40B4-BE49-F238E27FC236}">
                <a16:creationId xmlns:a16="http://schemas.microsoft.com/office/drawing/2014/main" id="{16FBA2D6-9577-2244-84DE-CCA8DDFD4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63" r="8163"/>
          <a:stretch>
            <a:fillRect/>
          </a:stretch>
        </p:blipFill>
        <p:spPr bwMode="auto">
          <a:xfrm>
            <a:off x="8101504" y="2404792"/>
            <a:ext cx="2743200" cy="1828800"/>
          </a:xfrm>
          <a:custGeom>
            <a:avLst/>
            <a:gdLst>
              <a:gd name="connsiteX0" fmla="*/ 457209 w 2743200"/>
              <a:gd name="connsiteY0" fmla="*/ 0 h 1828800"/>
              <a:gd name="connsiteX1" fmla="*/ 2285991 w 2743200"/>
              <a:gd name="connsiteY1" fmla="*/ 0 h 1828800"/>
              <a:gd name="connsiteX2" fmla="*/ 2743200 w 2743200"/>
              <a:gd name="connsiteY2" fmla="*/ 457209 h 1828800"/>
              <a:gd name="connsiteX3" fmla="*/ 2743200 w 2743200"/>
              <a:gd name="connsiteY3" fmla="*/ 1828800 h 1828800"/>
              <a:gd name="connsiteX4" fmla="*/ 0 w 2743200"/>
              <a:gd name="connsiteY4" fmla="*/ 1828800 h 1828800"/>
              <a:gd name="connsiteX5" fmla="*/ 0 w 2743200"/>
              <a:gd name="connsiteY5" fmla="*/ 457209 h 1828800"/>
              <a:gd name="connsiteX6" fmla="*/ 457209 w 2743200"/>
              <a:gd name="connsiteY6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43200" h="1828800">
                <a:moveTo>
                  <a:pt x="457209" y="0"/>
                </a:moveTo>
                <a:lnTo>
                  <a:pt x="2285991" y="0"/>
                </a:lnTo>
                <a:cubicBezTo>
                  <a:pt x="2538501" y="0"/>
                  <a:pt x="2743200" y="204699"/>
                  <a:pt x="2743200" y="457209"/>
                </a:cubicBezTo>
                <a:lnTo>
                  <a:pt x="2743200" y="1828800"/>
                </a:lnTo>
                <a:lnTo>
                  <a:pt x="0" y="1828800"/>
                </a:lnTo>
                <a:lnTo>
                  <a:pt x="0" y="457209"/>
                </a:lnTo>
                <a:cubicBezTo>
                  <a:pt x="0" y="204699"/>
                  <a:pt x="204699" y="0"/>
                  <a:pt x="457209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111835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4069C-D60D-E848-B774-5744B71EA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 (Subject) Pronouns</a:t>
            </a:r>
            <a:br>
              <a:rPr lang="en-US" dirty="0"/>
            </a:br>
            <a:r>
              <a:rPr lang="en-US" sz="2000" dirty="0"/>
              <a:t>	Los </a:t>
            </a:r>
            <a:r>
              <a:rPr lang="en-US" sz="2000" dirty="0" err="1"/>
              <a:t>pronombres</a:t>
            </a:r>
            <a:r>
              <a:rPr lang="en-US" sz="2000" dirty="0"/>
              <a:t> </a:t>
            </a:r>
            <a:r>
              <a:rPr lang="en-US" sz="2000" dirty="0" err="1"/>
              <a:t>personales</a:t>
            </a:r>
            <a:r>
              <a:rPr lang="en-US" sz="2000" dirty="0"/>
              <a:t> (de </a:t>
            </a:r>
            <a:r>
              <a:rPr lang="en-US" sz="2000" dirty="0" err="1"/>
              <a:t>sujeto</a:t>
            </a:r>
            <a:r>
              <a:rPr lang="en-US" sz="2000" dirty="0"/>
              <a:t>)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E687F847-72AA-7546-8066-C7F2BB6964FF}"/>
              </a:ext>
            </a:extLst>
          </p:cNvPr>
          <p:cNvSpPr/>
          <p:nvPr/>
        </p:nvSpPr>
        <p:spPr>
          <a:xfrm>
            <a:off x="1347296" y="2402559"/>
            <a:ext cx="2743200" cy="2743200"/>
          </a:xfrm>
          <a:prstGeom prst="roundRect">
            <a:avLst/>
          </a:prstGeom>
          <a:solidFill>
            <a:schemeClr val="tx2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0BF8115-0AF5-EF49-84F7-8EFDDEF0FFEB}"/>
              </a:ext>
            </a:extLst>
          </p:cNvPr>
          <p:cNvSpPr txBox="1"/>
          <p:nvPr/>
        </p:nvSpPr>
        <p:spPr>
          <a:xfrm>
            <a:off x="1347296" y="4226894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en-US" b="1" u="sng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</a:t>
            </a:r>
            <a:r>
              <a:rPr lang="en-US" b="1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fixes </a:t>
            </a:r>
            <a:r>
              <a:rPr lang="en-US" b="1" u="sng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75C5ABDE-86BC-E546-AB14-8CD1FAEA3760}"/>
              </a:ext>
            </a:extLst>
          </p:cNvPr>
          <p:cNvSpPr/>
          <p:nvPr/>
        </p:nvSpPr>
        <p:spPr>
          <a:xfrm>
            <a:off x="4724400" y="2402559"/>
            <a:ext cx="2743200" cy="2743200"/>
          </a:xfrm>
          <a:prstGeom prst="roundRect">
            <a:avLst/>
          </a:prstGeom>
          <a:solidFill>
            <a:schemeClr val="tx2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C01E036-39A6-A54E-93F9-89990053F5E4}"/>
              </a:ext>
            </a:extLst>
          </p:cNvPr>
          <p:cNvSpPr txBox="1"/>
          <p:nvPr/>
        </p:nvSpPr>
        <p:spPr>
          <a:xfrm>
            <a:off x="4724400" y="4226894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en-US" u="sng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woman</a:t>
            </a:r>
            <a:r>
              <a:rPr lang="en-US" i="1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checks the work.</a:t>
            </a:r>
          </a:p>
          <a:p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9B32B7B8-642B-3149-8533-0BC6BC4D188C}"/>
              </a:ext>
            </a:extLst>
          </p:cNvPr>
          <p:cNvSpPr/>
          <p:nvPr/>
        </p:nvSpPr>
        <p:spPr>
          <a:xfrm>
            <a:off x="8101504" y="2402559"/>
            <a:ext cx="2743200" cy="2743200"/>
          </a:xfrm>
          <a:prstGeom prst="roundRect">
            <a:avLst/>
          </a:prstGeom>
          <a:solidFill>
            <a:schemeClr val="tx2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A84BCDC-1C4F-1246-8FB4-84D37A73CC47}"/>
              </a:ext>
            </a:extLst>
          </p:cNvPr>
          <p:cNvSpPr txBox="1"/>
          <p:nvPr/>
        </p:nvSpPr>
        <p:spPr>
          <a:xfrm>
            <a:off x="8101504" y="4226894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en-US" u="sng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stitches</a:t>
            </a:r>
            <a:r>
              <a:rPr lang="en-US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hold </a:t>
            </a:r>
            <a:r>
              <a:rPr lang="en-US" u="sng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fabric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together.</a:t>
            </a:r>
          </a:p>
          <a:p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5" name="Picture 34" descr="woman and man fixing an object Stock Photo - Alamy">
            <a:extLst>
              <a:ext uri="{FF2B5EF4-FFF2-40B4-BE49-F238E27FC236}">
                <a16:creationId xmlns:a16="http://schemas.microsoft.com/office/drawing/2014/main" id="{F5E07AE8-D9FC-0A4E-97F6-8B5FEEBEAF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52"/>
          <a:stretch/>
        </p:blipFill>
        <p:spPr bwMode="auto">
          <a:xfrm>
            <a:off x="4724400" y="2402338"/>
            <a:ext cx="2743200" cy="1828800"/>
          </a:xfrm>
          <a:custGeom>
            <a:avLst/>
            <a:gdLst>
              <a:gd name="connsiteX0" fmla="*/ 457209 w 2743200"/>
              <a:gd name="connsiteY0" fmla="*/ 0 h 1828800"/>
              <a:gd name="connsiteX1" fmla="*/ 2285991 w 2743200"/>
              <a:gd name="connsiteY1" fmla="*/ 0 h 1828800"/>
              <a:gd name="connsiteX2" fmla="*/ 2743200 w 2743200"/>
              <a:gd name="connsiteY2" fmla="*/ 457209 h 1828800"/>
              <a:gd name="connsiteX3" fmla="*/ 2743200 w 2743200"/>
              <a:gd name="connsiteY3" fmla="*/ 1828800 h 1828800"/>
              <a:gd name="connsiteX4" fmla="*/ 0 w 2743200"/>
              <a:gd name="connsiteY4" fmla="*/ 1828800 h 1828800"/>
              <a:gd name="connsiteX5" fmla="*/ 0 w 2743200"/>
              <a:gd name="connsiteY5" fmla="*/ 457209 h 1828800"/>
              <a:gd name="connsiteX6" fmla="*/ 457209 w 2743200"/>
              <a:gd name="connsiteY6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43200" h="1828800">
                <a:moveTo>
                  <a:pt x="457209" y="0"/>
                </a:moveTo>
                <a:lnTo>
                  <a:pt x="2285991" y="0"/>
                </a:lnTo>
                <a:cubicBezTo>
                  <a:pt x="2538501" y="0"/>
                  <a:pt x="2743200" y="204699"/>
                  <a:pt x="2743200" y="457209"/>
                </a:cubicBezTo>
                <a:lnTo>
                  <a:pt x="2743200" y="1828800"/>
                </a:lnTo>
                <a:lnTo>
                  <a:pt x="0" y="1828800"/>
                </a:lnTo>
                <a:lnTo>
                  <a:pt x="0" y="457209"/>
                </a:lnTo>
                <a:cubicBezTo>
                  <a:pt x="0" y="204699"/>
                  <a:pt x="204699" y="0"/>
                  <a:pt x="457209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38" descr="45 Young Repair Man Fixing A Machine In Factory Stock Photos, Pictures &amp;amp;  Royalty-Free Images - iStock">
            <a:extLst>
              <a:ext uri="{FF2B5EF4-FFF2-40B4-BE49-F238E27FC236}">
                <a16:creationId xmlns:a16="http://schemas.microsoft.com/office/drawing/2014/main" id="{E70A7ED0-7226-FB4D-8FFC-20945776C4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296" y="2404792"/>
            <a:ext cx="2743200" cy="1828800"/>
          </a:xfrm>
          <a:custGeom>
            <a:avLst/>
            <a:gdLst>
              <a:gd name="connsiteX0" fmla="*/ 457209 w 2743200"/>
              <a:gd name="connsiteY0" fmla="*/ 0 h 1828800"/>
              <a:gd name="connsiteX1" fmla="*/ 2285991 w 2743200"/>
              <a:gd name="connsiteY1" fmla="*/ 0 h 1828800"/>
              <a:gd name="connsiteX2" fmla="*/ 2743200 w 2743200"/>
              <a:gd name="connsiteY2" fmla="*/ 457209 h 1828800"/>
              <a:gd name="connsiteX3" fmla="*/ 2743200 w 2743200"/>
              <a:gd name="connsiteY3" fmla="*/ 1828800 h 1828800"/>
              <a:gd name="connsiteX4" fmla="*/ 0 w 2743200"/>
              <a:gd name="connsiteY4" fmla="*/ 1828800 h 1828800"/>
              <a:gd name="connsiteX5" fmla="*/ 0 w 2743200"/>
              <a:gd name="connsiteY5" fmla="*/ 457209 h 1828800"/>
              <a:gd name="connsiteX6" fmla="*/ 457209 w 2743200"/>
              <a:gd name="connsiteY6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43200" h="1828800">
                <a:moveTo>
                  <a:pt x="457209" y="0"/>
                </a:moveTo>
                <a:lnTo>
                  <a:pt x="2285991" y="0"/>
                </a:lnTo>
                <a:cubicBezTo>
                  <a:pt x="2538501" y="0"/>
                  <a:pt x="2743200" y="204699"/>
                  <a:pt x="2743200" y="457209"/>
                </a:cubicBezTo>
                <a:lnTo>
                  <a:pt x="2743200" y="1828800"/>
                </a:lnTo>
                <a:lnTo>
                  <a:pt x="0" y="1828800"/>
                </a:lnTo>
                <a:lnTo>
                  <a:pt x="0" y="457209"/>
                </a:lnTo>
                <a:cubicBezTo>
                  <a:pt x="0" y="204699"/>
                  <a:pt x="204699" y="0"/>
                  <a:pt x="457209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42" descr="4 Sewing Stitches Used in Manufacturing and Their Benefits">
            <a:extLst>
              <a:ext uri="{FF2B5EF4-FFF2-40B4-BE49-F238E27FC236}">
                <a16:creationId xmlns:a16="http://schemas.microsoft.com/office/drawing/2014/main" id="{16FBA2D6-9577-2244-84DE-CCA8DDFD4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63" r="8163"/>
          <a:stretch>
            <a:fillRect/>
          </a:stretch>
        </p:blipFill>
        <p:spPr bwMode="auto">
          <a:xfrm>
            <a:off x="8101504" y="2404792"/>
            <a:ext cx="2743200" cy="1828800"/>
          </a:xfrm>
          <a:custGeom>
            <a:avLst/>
            <a:gdLst>
              <a:gd name="connsiteX0" fmla="*/ 457209 w 2743200"/>
              <a:gd name="connsiteY0" fmla="*/ 0 h 1828800"/>
              <a:gd name="connsiteX1" fmla="*/ 2285991 w 2743200"/>
              <a:gd name="connsiteY1" fmla="*/ 0 h 1828800"/>
              <a:gd name="connsiteX2" fmla="*/ 2743200 w 2743200"/>
              <a:gd name="connsiteY2" fmla="*/ 457209 h 1828800"/>
              <a:gd name="connsiteX3" fmla="*/ 2743200 w 2743200"/>
              <a:gd name="connsiteY3" fmla="*/ 1828800 h 1828800"/>
              <a:gd name="connsiteX4" fmla="*/ 0 w 2743200"/>
              <a:gd name="connsiteY4" fmla="*/ 1828800 h 1828800"/>
              <a:gd name="connsiteX5" fmla="*/ 0 w 2743200"/>
              <a:gd name="connsiteY5" fmla="*/ 457209 h 1828800"/>
              <a:gd name="connsiteX6" fmla="*/ 457209 w 2743200"/>
              <a:gd name="connsiteY6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43200" h="1828800">
                <a:moveTo>
                  <a:pt x="457209" y="0"/>
                </a:moveTo>
                <a:lnTo>
                  <a:pt x="2285991" y="0"/>
                </a:lnTo>
                <a:cubicBezTo>
                  <a:pt x="2538501" y="0"/>
                  <a:pt x="2743200" y="204699"/>
                  <a:pt x="2743200" y="457209"/>
                </a:cubicBezTo>
                <a:lnTo>
                  <a:pt x="2743200" y="1828800"/>
                </a:lnTo>
                <a:lnTo>
                  <a:pt x="0" y="1828800"/>
                </a:lnTo>
                <a:lnTo>
                  <a:pt x="0" y="457209"/>
                </a:lnTo>
                <a:cubicBezTo>
                  <a:pt x="0" y="204699"/>
                  <a:pt x="204699" y="0"/>
                  <a:pt x="457209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D368EFA-F7B2-6945-A37C-C5B8D093836C}"/>
              </a:ext>
            </a:extLst>
          </p:cNvPr>
          <p:cNvCxnSpPr/>
          <p:nvPr/>
        </p:nvCxnSpPr>
        <p:spPr>
          <a:xfrm flipV="1">
            <a:off x="1610139" y="4599106"/>
            <a:ext cx="715617" cy="1093305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66440973-BD22-B14A-B639-E64C1935B388}"/>
              </a:ext>
            </a:extLst>
          </p:cNvPr>
          <p:cNvSpPr txBox="1"/>
          <p:nvPr/>
        </p:nvSpPr>
        <p:spPr>
          <a:xfrm>
            <a:off x="481046" y="5732528"/>
            <a:ext cx="22621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Subject Pronoun</a:t>
            </a:r>
          </a:p>
          <a:p>
            <a:r>
              <a:rPr lang="en-US" dirty="0"/>
              <a:t>The person/thing who performs the action</a:t>
            </a:r>
          </a:p>
        </p:txBody>
      </p:sp>
    </p:spTree>
    <p:extLst>
      <p:ext uri="{BB962C8B-B14F-4D97-AF65-F5344CB8AC3E}">
        <p14:creationId xmlns:p14="http://schemas.microsoft.com/office/powerpoint/2010/main" val="27513504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4069C-D60D-E848-B774-5744B71EA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 (Subject) Pronouns</a:t>
            </a:r>
            <a:br>
              <a:rPr lang="en-US" dirty="0"/>
            </a:br>
            <a:r>
              <a:rPr lang="en-US" sz="2000" dirty="0"/>
              <a:t>	Los </a:t>
            </a:r>
            <a:r>
              <a:rPr lang="en-US" sz="2000" dirty="0" err="1"/>
              <a:t>pronombres</a:t>
            </a:r>
            <a:r>
              <a:rPr lang="en-US" sz="2000" dirty="0"/>
              <a:t> </a:t>
            </a:r>
            <a:r>
              <a:rPr lang="en-US" sz="2000" dirty="0" err="1"/>
              <a:t>personales</a:t>
            </a:r>
            <a:r>
              <a:rPr lang="en-US" sz="2000" dirty="0"/>
              <a:t> (de </a:t>
            </a:r>
            <a:r>
              <a:rPr lang="en-US" sz="2000" dirty="0" err="1"/>
              <a:t>sujeto</a:t>
            </a:r>
            <a:r>
              <a:rPr lang="en-US" sz="2000" dirty="0"/>
              <a:t>)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E687F847-72AA-7546-8066-C7F2BB6964FF}"/>
              </a:ext>
            </a:extLst>
          </p:cNvPr>
          <p:cNvSpPr/>
          <p:nvPr/>
        </p:nvSpPr>
        <p:spPr>
          <a:xfrm>
            <a:off x="1347296" y="2402559"/>
            <a:ext cx="2743200" cy="2743200"/>
          </a:xfrm>
          <a:prstGeom prst="roundRect">
            <a:avLst/>
          </a:prstGeom>
          <a:solidFill>
            <a:schemeClr val="tx2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0BF8115-0AF5-EF49-84F7-8EFDDEF0FFEB}"/>
              </a:ext>
            </a:extLst>
          </p:cNvPr>
          <p:cNvSpPr txBox="1"/>
          <p:nvPr/>
        </p:nvSpPr>
        <p:spPr>
          <a:xfrm>
            <a:off x="1347296" y="4226894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en-US" b="1" u="sng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</a:t>
            </a:r>
            <a:r>
              <a:rPr lang="en-US" b="1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fixes </a:t>
            </a:r>
            <a:r>
              <a:rPr lang="en-US" b="1" u="sng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75C5ABDE-86BC-E546-AB14-8CD1FAEA3760}"/>
              </a:ext>
            </a:extLst>
          </p:cNvPr>
          <p:cNvSpPr/>
          <p:nvPr/>
        </p:nvSpPr>
        <p:spPr>
          <a:xfrm>
            <a:off x="4724400" y="2402559"/>
            <a:ext cx="2743200" cy="2743200"/>
          </a:xfrm>
          <a:prstGeom prst="roundRect">
            <a:avLst/>
          </a:prstGeom>
          <a:solidFill>
            <a:schemeClr val="tx2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C01E036-39A6-A54E-93F9-89990053F5E4}"/>
              </a:ext>
            </a:extLst>
          </p:cNvPr>
          <p:cNvSpPr txBox="1"/>
          <p:nvPr/>
        </p:nvSpPr>
        <p:spPr>
          <a:xfrm>
            <a:off x="4724400" y="4226894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en-US" u="sng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woman</a:t>
            </a:r>
            <a:r>
              <a:rPr lang="en-US" i="1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checks the work.</a:t>
            </a:r>
          </a:p>
          <a:p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9B32B7B8-642B-3149-8533-0BC6BC4D188C}"/>
              </a:ext>
            </a:extLst>
          </p:cNvPr>
          <p:cNvSpPr/>
          <p:nvPr/>
        </p:nvSpPr>
        <p:spPr>
          <a:xfrm>
            <a:off x="8101504" y="2402559"/>
            <a:ext cx="2743200" cy="2743200"/>
          </a:xfrm>
          <a:prstGeom prst="roundRect">
            <a:avLst/>
          </a:prstGeom>
          <a:solidFill>
            <a:schemeClr val="tx2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A84BCDC-1C4F-1246-8FB4-84D37A73CC47}"/>
              </a:ext>
            </a:extLst>
          </p:cNvPr>
          <p:cNvSpPr txBox="1"/>
          <p:nvPr/>
        </p:nvSpPr>
        <p:spPr>
          <a:xfrm>
            <a:off x="8101504" y="4226894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en-US" u="sng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stitches</a:t>
            </a:r>
            <a:r>
              <a:rPr lang="en-US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hold </a:t>
            </a:r>
            <a:r>
              <a:rPr lang="en-US" u="sng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fabric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together.</a:t>
            </a:r>
          </a:p>
          <a:p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5" name="Picture 34" descr="woman and man fixing an object Stock Photo - Alamy">
            <a:extLst>
              <a:ext uri="{FF2B5EF4-FFF2-40B4-BE49-F238E27FC236}">
                <a16:creationId xmlns:a16="http://schemas.microsoft.com/office/drawing/2014/main" id="{F5E07AE8-D9FC-0A4E-97F6-8B5FEEBEAF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52"/>
          <a:stretch/>
        </p:blipFill>
        <p:spPr bwMode="auto">
          <a:xfrm>
            <a:off x="4724400" y="2402338"/>
            <a:ext cx="2743200" cy="1828800"/>
          </a:xfrm>
          <a:custGeom>
            <a:avLst/>
            <a:gdLst>
              <a:gd name="connsiteX0" fmla="*/ 457209 w 2743200"/>
              <a:gd name="connsiteY0" fmla="*/ 0 h 1828800"/>
              <a:gd name="connsiteX1" fmla="*/ 2285991 w 2743200"/>
              <a:gd name="connsiteY1" fmla="*/ 0 h 1828800"/>
              <a:gd name="connsiteX2" fmla="*/ 2743200 w 2743200"/>
              <a:gd name="connsiteY2" fmla="*/ 457209 h 1828800"/>
              <a:gd name="connsiteX3" fmla="*/ 2743200 w 2743200"/>
              <a:gd name="connsiteY3" fmla="*/ 1828800 h 1828800"/>
              <a:gd name="connsiteX4" fmla="*/ 0 w 2743200"/>
              <a:gd name="connsiteY4" fmla="*/ 1828800 h 1828800"/>
              <a:gd name="connsiteX5" fmla="*/ 0 w 2743200"/>
              <a:gd name="connsiteY5" fmla="*/ 457209 h 1828800"/>
              <a:gd name="connsiteX6" fmla="*/ 457209 w 2743200"/>
              <a:gd name="connsiteY6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43200" h="1828800">
                <a:moveTo>
                  <a:pt x="457209" y="0"/>
                </a:moveTo>
                <a:lnTo>
                  <a:pt x="2285991" y="0"/>
                </a:lnTo>
                <a:cubicBezTo>
                  <a:pt x="2538501" y="0"/>
                  <a:pt x="2743200" y="204699"/>
                  <a:pt x="2743200" y="457209"/>
                </a:cubicBezTo>
                <a:lnTo>
                  <a:pt x="2743200" y="1828800"/>
                </a:lnTo>
                <a:lnTo>
                  <a:pt x="0" y="1828800"/>
                </a:lnTo>
                <a:lnTo>
                  <a:pt x="0" y="457209"/>
                </a:lnTo>
                <a:cubicBezTo>
                  <a:pt x="0" y="204699"/>
                  <a:pt x="204699" y="0"/>
                  <a:pt x="457209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38" descr="45 Young Repair Man Fixing A Machine In Factory Stock Photos, Pictures &amp;amp;  Royalty-Free Images - iStock">
            <a:extLst>
              <a:ext uri="{FF2B5EF4-FFF2-40B4-BE49-F238E27FC236}">
                <a16:creationId xmlns:a16="http://schemas.microsoft.com/office/drawing/2014/main" id="{E70A7ED0-7226-FB4D-8FFC-20945776C4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296" y="2404792"/>
            <a:ext cx="2743200" cy="1828800"/>
          </a:xfrm>
          <a:custGeom>
            <a:avLst/>
            <a:gdLst>
              <a:gd name="connsiteX0" fmla="*/ 457209 w 2743200"/>
              <a:gd name="connsiteY0" fmla="*/ 0 h 1828800"/>
              <a:gd name="connsiteX1" fmla="*/ 2285991 w 2743200"/>
              <a:gd name="connsiteY1" fmla="*/ 0 h 1828800"/>
              <a:gd name="connsiteX2" fmla="*/ 2743200 w 2743200"/>
              <a:gd name="connsiteY2" fmla="*/ 457209 h 1828800"/>
              <a:gd name="connsiteX3" fmla="*/ 2743200 w 2743200"/>
              <a:gd name="connsiteY3" fmla="*/ 1828800 h 1828800"/>
              <a:gd name="connsiteX4" fmla="*/ 0 w 2743200"/>
              <a:gd name="connsiteY4" fmla="*/ 1828800 h 1828800"/>
              <a:gd name="connsiteX5" fmla="*/ 0 w 2743200"/>
              <a:gd name="connsiteY5" fmla="*/ 457209 h 1828800"/>
              <a:gd name="connsiteX6" fmla="*/ 457209 w 2743200"/>
              <a:gd name="connsiteY6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43200" h="1828800">
                <a:moveTo>
                  <a:pt x="457209" y="0"/>
                </a:moveTo>
                <a:lnTo>
                  <a:pt x="2285991" y="0"/>
                </a:lnTo>
                <a:cubicBezTo>
                  <a:pt x="2538501" y="0"/>
                  <a:pt x="2743200" y="204699"/>
                  <a:pt x="2743200" y="457209"/>
                </a:cubicBezTo>
                <a:lnTo>
                  <a:pt x="2743200" y="1828800"/>
                </a:lnTo>
                <a:lnTo>
                  <a:pt x="0" y="1828800"/>
                </a:lnTo>
                <a:lnTo>
                  <a:pt x="0" y="457209"/>
                </a:lnTo>
                <a:cubicBezTo>
                  <a:pt x="0" y="204699"/>
                  <a:pt x="204699" y="0"/>
                  <a:pt x="457209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42" descr="4 Sewing Stitches Used in Manufacturing and Their Benefits">
            <a:extLst>
              <a:ext uri="{FF2B5EF4-FFF2-40B4-BE49-F238E27FC236}">
                <a16:creationId xmlns:a16="http://schemas.microsoft.com/office/drawing/2014/main" id="{16FBA2D6-9577-2244-84DE-CCA8DDFD4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63" r="8163"/>
          <a:stretch>
            <a:fillRect/>
          </a:stretch>
        </p:blipFill>
        <p:spPr bwMode="auto">
          <a:xfrm>
            <a:off x="8101504" y="2404792"/>
            <a:ext cx="2743200" cy="1828800"/>
          </a:xfrm>
          <a:custGeom>
            <a:avLst/>
            <a:gdLst>
              <a:gd name="connsiteX0" fmla="*/ 457209 w 2743200"/>
              <a:gd name="connsiteY0" fmla="*/ 0 h 1828800"/>
              <a:gd name="connsiteX1" fmla="*/ 2285991 w 2743200"/>
              <a:gd name="connsiteY1" fmla="*/ 0 h 1828800"/>
              <a:gd name="connsiteX2" fmla="*/ 2743200 w 2743200"/>
              <a:gd name="connsiteY2" fmla="*/ 457209 h 1828800"/>
              <a:gd name="connsiteX3" fmla="*/ 2743200 w 2743200"/>
              <a:gd name="connsiteY3" fmla="*/ 1828800 h 1828800"/>
              <a:gd name="connsiteX4" fmla="*/ 0 w 2743200"/>
              <a:gd name="connsiteY4" fmla="*/ 1828800 h 1828800"/>
              <a:gd name="connsiteX5" fmla="*/ 0 w 2743200"/>
              <a:gd name="connsiteY5" fmla="*/ 457209 h 1828800"/>
              <a:gd name="connsiteX6" fmla="*/ 457209 w 2743200"/>
              <a:gd name="connsiteY6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43200" h="1828800">
                <a:moveTo>
                  <a:pt x="457209" y="0"/>
                </a:moveTo>
                <a:lnTo>
                  <a:pt x="2285991" y="0"/>
                </a:lnTo>
                <a:cubicBezTo>
                  <a:pt x="2538501" y="0"/>
                  <a:pt x="2743200" y="204699"/>
                  <a:pt x="2743200" y="457209"/>
                </a:cubicBezTo>
                <a:lnTo>
                  <a:pt x="2743200" y="1828800"/>
                </a:lnTo>
                <a:lnTo>
                  <a:pt x="0" y="1828800"/>
                </a:lnTo>
                <a:lnTo>
                  <a:pt x="0" y="457209"/>
                </a:lnTo>
                <a:cubicBezTo>
                  <a:pt x="0" y="204699"/>
                  <a:pt x="204699" y="0"/>
                  <a:pt x="457209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D368EFA-F7B2-6945-A37C-C5B8D093836C}"/>
              </a:ext>
            </a:extLst>
          </p:cNvPr>
          <p:cNvCxnSpPr/>
          <p:nvPr/>
        </p:nvCxnSpPr>
        <p:spPr>
          <a:xfrm flipV="1">
            <a:off x="1610139" y="4599106"/>
            <a:ext cx="715617" cy="1093305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47B9C23-44B1-5B4F-B2E8-33FB9BEFB735}"/>
              </a:ext>
            </a:extLst>
          </p:cNvPr>
          <p:cNvCxnSpPr>
            <a:cxnSpLocks/>
          </p:cNvCxnSpPr>
          <p:nvPr/>
        </p:nvCxnSpPr>
        <p:spPr>
          <a:xfrm flipH="1" flipV="1">
            <a:off x="3293164" y="4599105"/>
            <a:ext cx="715617" cy="1093305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66440973-BD22-B14A-B639-E64C1935B388}"/>
              </a:ext>
            </a:extLst>
          </p:cNvPr>
          <p:cNvSpPr txBox="1"/>
          <p:nvPr/>
        </p:nvSpPr>
        <p:spPr>
          <a:xfrm>
            <a:off x="481046" y="5732528"/>
            <a:ext cx="22621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Subject Pronoun</a:t>
            </a:r>
          </a:p>
          <a:p>
            <a:r>
              <a:rPr lang="en-US" dirty="0"/>
              <a:t>The person/thing who performs the action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BDDEE65-A5AD-ED46-A19F-C2F11940724D}"/>
              </a:ext>
            </a:extLst>
          </p:cNvPr>
          <p:cNvSpPr txBox="1"/>
          <p:nvPr/>
        </p:nvSpPr>
        <p:spPr>
          <a:xfrm>
            <a:off x="3293163" y="5732528"/>
            <a:ext cx="25808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Object Pronoun</a:t>
            </a:r>
          </a:p>
          <a:p>
            <a:r>
              <a:rPr lang="en-US" dirty="0"/>
              <a:t>The person/thing the action is performed upon</a:t>
            </a:r>
          </a:p>
        </p:txBody>
      </p:sp>
    </p:spTree>
    <p:extLst>
      <p:ext uri="{BB962C8B-B14F-4D97-AF65-F5344CB8AC3E}">
        <p14:creationId xmlns:p14="http://schemas.microsoft.com/office/powerpoint/2010/main" val="17814310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4069C-D60D-E848-B774-5744B71EA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 (Subject) Pronouns</a:t>
            </a:r>
            <a:br>
              <a:rPr lang="en-US" dirty="0"/>
            </a:br>
            <a:r>
              <a:rPr lang="en-US" sz="2000" dirty="0"/>
              <a:t>	Los </a:t>
            </a:r>
            <a:r>
              <a:rPr lang="en-US" sz="2000" dirty="0" err="1"/>
              <a:t>pronombres</a:t>
            </a:r>
            <a:r>
              <a:rPr lang="en-US" sz="2000" dirty="0"/>
              <a:t> </a:t>
            </a:r>
            <a:r>
              <a:rPr lang="en-US" sz="2000" dirty="0" err="1"/>
              <a:t>personales</a:t>
            </a:r>
            <a:r>
              <a:rPr lang="en-US" sz="2000" dirty="0"/>
              <a:t> (de </a:t>
            </a:r>
            <a:r>
              <a:rPr lang="en-US" sz="2000" dirty="0" err="1"/>
              <a:t>sujeto</a:t>
            </a:r>
            <a:r>
              <a:rPr lang="en-US" sz="2000" dirty="0"/>
              <a:t>)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E687F847-72AA-7546-8066-C7F2BB6964FF}"/>
              </a:ext>
            </a:extLst>
          </p:cNvPr>
          <p:cNvSpPr/>
          <p:nvPr/>
        </p:nvSpPr>
        <p:spPr>
          <a:xfrm>
            <a:off x="1347296" y="2402559"/>
            <a:ext cx="2743200" cy="2743200"/>
          </a:xfrm>
          <a:prstGeom prst="roundRect">
            <a:avLst/>
          </a:prstGeom>
          <a:solidFill>
            <a:schemeClr val="tx2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0BF8115-0AF5-EF49-84F7-8EFDDEF0FFEB}"/>
              </a:ext>
            </a:extLst>
          </p:cNvPr>
          <p:cNvSpPr txBox="1"/>
          <p:nvPr/>
        </p:nvSpPr>
        <p:spPr>
          <a:xfrm>
            <a:off x="1347296" y="4226894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en-US" b="1" u="sng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</a:t>
            </a:r>
            <a:r>
              <a:rPr lang="en-US" b="1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fixes </a:t>
            </a:r>
            <a:r>
              <a:rPr lang="en-US" b="1" u="sng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75C5ABDE-86BC-E546-AB14-8CD1FAEA3760}"/>
              </a:ext>
            </a:extLst>
          </p:cNvPr>
          <p:cNvSpPr/>
          <p:nvPr/>
        </p:nvSpPr>
        <p:spPr>
          <a:xfrm>
            <a:off x="4724400" y="2402559"/>
            <a:ext cx="2743200" cy="2743200"/>
          </a:xfrm>
          <a:prstGeom prst="roundRect">
            <a:avLst/>
          </a:prstGeom>
          <a:solidFill>
            <a:schemeClr val="tx2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C01E036-39A6-A54E-93F9-89990053F5E4}"/>
              </a:ext>
            </a:extLst>
          </p:cNvPr>
          <p:cNvSpPr txBox="1"/>
          <p:nvPr/>
        </p:nvSpPr>
        <p:spPr>
          <a:xfrm>
            <a:off x="4724400" y="4226894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en-US" b="1" u="sng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She</a:t>
            </a:r>
            <a:r>
              <a:rPr lang="en-US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checks the work.</a:t>
            </a:r>
          </a:p>
          <a:p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9B32B7B8-642B-3149-8533-0BC6BC4D188C}"/>
              </a:ext>
            </a:extLst>
          </p:cNvPr>
          <p:cNvSpPr/>
          <p:nvPr/>
        </p:nvSpPr>
        <p:spPr>
          <a:xfrm>
            <a:off x="8101504" y="2402559"/>
            <a:ext cx="2743200" cy="2743200"/>
          </a:xfrm>
          <a:prstGeom prst="roundRect">
            <a:avLst/>
          </a:prstGeom>
          <a:solidFill>
            <a:schemeClr val="tx2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A84BCDC-1C4F-1246-8FB4-84D37A73CC47}"/>
              </a:ext>
            </a:extLst>
          </p:cNvPr>
          <p:cNvSpPr txBox="1"/>
          <p:nvPr/>
        </p:nvSpPr>
        <p:spPr>
          <a:xfrm>
            <a:off x="8101504" y="4226894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en-US" u="sng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stitches</a:t>
            </a:r>
            <a:r>
              <a:rPr lang="en-US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hold </a:t>
            </a:r>
            <a:r>
              <a:rPr lang="en-US" u="sng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fabric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together.</a:t>
            </a:r>
          </a:p>
          <a:p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5" name="Picture 34" descr="woman and man fixing an object Stock Photo - Alamy">
            <a:extLst>
              <a:ext uri="{FF2B5EF4-FFF2-40B4-BE49-F238E27FC236}">
                <a16:creationId xmlns:a16="http://schemas.microsoft.com/office/drawing/2014/main" id="{F5E07AE8-D9FC-0A4E-97F6-8B5FEEBEAF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52"/>
          <a:stretch/>
        </p:blipFill>
        <p:spPr bwMode="auto">
          <a:xfrm>
            <a:off x="4724400" y="2402338"/>
            <a:ext cx="2743200" cy="1828800"/>
          </a:xfrm>
          <a:custGeom>
            <a:avLst/>
            <a:gdLst>
              <a:gd name="connsiteX0" fmla="*/ 457209 w 2743200"/>
              <a:gd name="connsiteY0" fmla="*/ 0 h 1828800"/>
              <a:gd name="connsiteX1" fmla="*/ 2285991 w 2743200"/>
              <a:gd name="connsiteY1" fmla="*/ 0 h 1828800"/>
              <a:gd name="connsiteX2" fmla="*/ 2743200 w 2743200"/>
              <a:gd name="connsiteY2" fmla="*/ 457209 h 1828800"/>
              <a:gd name="connsiteX3" fmla="*/ 2743200 w 2743200"/>
              <a:gd name="connsiteY3" fmla="*/ 1828800 h 1828800"/>
              <a:gd name="connsiteX4" fmla="*/ 0 w 2743200"/>
              <a:gd name="connsiteY4" fmla="*/ 1828800 h 1828800"/>
              <a:gd name="connsiteX5" fmla="*/ 0 w 2743200"/>
              <a:gd name="connsiteY5" fmla="*/ 457209 h 1828800"/>
              <a:gd name="connsiteX6" fmla="*/ 457209 w 2743200"/>
              <a:gd name="connsiteY6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43200" h="1828800">
                <a:moveTo>
                  <a:pt x="457209" y="0"/>
                </a:moveTo>
                <a:lnTo>
                  <a:pt x="2285991" y="0"/>
                </a:lnTo>
                <a:cubicBezTo>
                  <a:pt x="2538501" y="0"/>
                  <a:pt x="2743200" y="204699"/>
                  <a:pt x="2743200" y="457209"/>
                </a:cubicBezTo>
                <a:lnTo>
                  <a:pt x="2743200" y="1828800"/>
                </a:lnTo>
                <a:lnTo>
                  <a:pt x="0" y="1828800"/>
                </a:lnTo>
                <a:lnTo>
                  <a:pt x="0" y="457209"/>
                </a:lnTo>
                <a:cubicBezTo>
                  <a:pt x="0" y="204699"/>
                  <a:pt x="204699" y="0"/>
                  <a:pt x="457209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38" descr="45 Young Repair Man Fixing A Machine In Factory Stock Photos, Pictures &amp;amp;  Royalty-Free Images - iStock">
            <a:extLst>
              <a:ext uri="{FF2B5EF4-FFF2-40B4-BE49-F238E27FC236}">
                <a16:creationId xmlns:a16="http://schemas.microsoft.com/office/drawing/2014/main" id="{E70A7ED0-7226-FB4D-8FFC-20945776C4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296" y="2404792"/>
            <a:ext cx="2743200" cy="1828800"/>
          </a:xfrm>
          <a:custGeom>
            <a:avLst/>
            <a:gdLst>
              <a:gd name="connsiteX0" fmla="*/ 457209 w 2743200"/>
              <a:gd name="connsiteY0" fmla="*/ 0 h 1828800"/>
              <a:gd name="connsiteX1" fmla="*/ 2285991 w 2743200"/>
              <a:gd name="connsiteY1" fmla="*/ 0 h 1828800"/>
              <a:gd name="connsiteX2" fmla="*/ 2743200 w 2743200"/>
              <a:gd name="connsiteY2" fmla="*/ 457209 h 1828800"/>
              <a:gd name="connsiteX3" fmla="*/ 2743200 w 2743200"/>
              <a:gd name="connsiteY3" fmla="*/ 1828800 h 1828800"/>
              <a:gd name="connsiteX4" fmla="*/ 0 w 2743200"/>
              <a:gd name="connsiteY4" fmla="*/ 1828800 h 1828800"/>
              <a:gd name="connsiteX5" fmla="*/ 0 w 2743200"/>
              <a:gd name="connsiteY5" fmla="*/ 457209 h 1828800"/>
              <a:gd name="connsiteX6" fmla="*/ 457209 w 2743200"/>
              <a:gd name="connsiteY6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43200" h="1828800">
                <a:moveTo>
                  <a:pt x="457209" y="0"/>
                </a:moveTo>
                <a:lnTo>
                  <a:pt x="2285991" y="0"/>
                </a:lnTo>
                <a:cubicBezTo>
                  <a:pt x="2538501" y="0"/>
                  <a:pt x="2743200" y="204699"/>
                  <a:pt x="2743200" y="457209"/>
                </a:cubicBezTo>
                <a:lnTo>
                  <a:pt x="2743200" y="1828800"/>
                </a:lnTo>
                <a:lnTo>
                  <a:pt x="0" y="1828800"/>
                </a:lnTo>
                <a:lnTo>
                  <a:pt x="0" y="457209"/>
                </a:lnTo>
                <a:cubicBezTo>
                  <a:pt x="0" y="204699"/>
                  <a:pt x="204699" y="0"/>
                  <a:pt x="457209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42" descr="4 Sewing Stitches Used in Manufacturing and Their Benefits">
            <a:extLst>
              <a:ext uri="{FF2B5EF4-FFF2-40B4-BE49-F238E27FC236}">
                <a16:creationId xmlns:a16="http://schemas.microsoft.com/office/drawing/2014/main" id="{16FBA2D6-9577-2244-84DE-CCA8DDFD4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63" r="8163"/>
          <a:stretch>
            <a:fillRect/>
          </a:stretch>
        </p:blipFill>
        <p:spPr bwMode="auto">
          <a:xfrm>
            <a:off x="8101504" y="2404792"/>
            <a:ext cx="2743200" cy="1828800"/>
          </a:xfrm>
          <a:custGeom>
            <a:avLst/>
            <a:gdLst>
              <a:gd name="connsiteX0" fmla="*/ 457209 w 2743200"/>
              <a:gd name="connsiteY0" fmla="*/ 0 h 1828800"/>
              <a:gd name="connsiteX1" fmla="*/ 2285991 w 2743200"/>
              <a:gd name="connsiteY1" fmla="*/ 0 h 1828800"/>
              <a:gd name="connsiteX2" fmla="*/ 2743200 w 2743200"/>
              <a:gd name="connsiteY2" fmla="*/ 457209 h 1828800"/>
              <a:gd name="connsiteX3" fmla="*/ 2743200 w 2743200"/>
              <a:gd name="connsiteY3" fmla="*/ 1828800 h 1828800"/>
              <a:gd name="connsiteX4" fmla="*/ 0 w 2743200"/>
              <a:gd name="connsiteY4" fmla="*/ 1828800 h 1828800"/>
              <a:gd name="connsiteX5" fmla="*/ 0 w 2743200"/>
              <a:gd name="connsiteY5" fmla="*/ 457209 h 1828800"/>
              <a:gd name="connsiteX6" fmla="*/ 457209 w 2743200"/>
              <a:gd name="connsiteY6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43200" h="1828800">
                <a:moveTo>
                  <a:pt x="457209" y="0"/>
                </a:moveTo>
                <a:lnTo>
                  <a:pt x="2285991" y="0"/>
                </a:lnTo>
                <a:cubicBezTo>
                  <a:pt x="2538501" y="0"/>
                  <a:pt x="2743200" y="204699"/>
                  <a:pt x="2743200" y="457209"/>
                </a:cubicBezTo>
                <a:lnTo>
                  <a:pt x="2743200" y="1828800"/>
                </a:lnTo>
                <a:lnTo>
                  <a:pt x="0" y="1828800"/>
                </a:lnTo>
                <a:lnTo>
                  <a:pt x="0" y="457209"/>
                </a:lnTo>
                <a:cubicBezTo>
                  <a:pt x="0" y="204699"/>
                  <a:pt x="204699" y="0"/>
                  <a:pt x="457209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D368EFA-F7B2-6945-A37C-C5B8D093836C}"/>
              </a:ext>
            </a:extLst>
          </p:cNvPr>
          <p:cNvCxnSpPr/>
          <p:nvPr/>
        </p:nvCxnSpPr>
        <p:spPr>
          <a:xfrm flipV="1">
            <a:off x="1610139" y="4599106"/>
            <a:ext cx="715617" cy="1093305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47B9C23-44B1-5B4F-B2E8-33FB9BEFB735}"/>
              </a:ext>
            </a:extLst>
          </p:cNvPr>
          <p:cNvCxnSpPr>
            <a:cxnSpLocks/>
          </p:cNvCxnSpPr>
          <p:nvPr/>
        </p:nvCxnSpPr>
        <p:spPr>
          <a:xfrm flipH="1" flipV="1">
            <a:off x="3293164" y="4599105"/>
            <a:ext cx="715617" cy="1093305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66440973-BD22-B14A-B639-E64C1935B388}"/>
              </a:ext>
            </a:extLst>
          </p:cNvPr>
          <p:cNvSpPr txBox="1"/>
          <p:nvPr/>
        </p:nvSpPr>
        <p:spPr>
          <a:xfrm>
            <a:off x="481046" y="5732528"/>
            <a:ext cx="22621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Subject Pronoun</a:t>
            </a:r>
          </a:p>
          <a:p>
            <a:r>
              <a:rPr lang="en-US" dirty="0"/>
              <a:t>The person/thing who performs the action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BDDEE65-A5AD-ED46-A19F-C2F11940724D}"/>
              </a:ext>
            </a:extLst>
          </p:cNvPr>
          <p:cNvSpPr txBox="1"/>
          <p:nvPr/>
        </p:nvSpPr>
        <p:spPr>
          <a:xfrm>
            <a:off x="3293163" y="5732528"/>
            <a:ext cx="25808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Object Pronoun</a:t>
            </a:r>
          </a:p>
          <a:p>
            <a:r>
              <a:rPr lang="en-US" dirty="0"/>
              <a:t>The person/thing the action is performed upon</a:t>
            </a:r>
          </a:p>
        </p:txBody>
      </p:sp>
    </p:spTree>
    <p:extLst>
      <p:ext uri="{BB962C8B-B14F-4D97-AF65-F5344CB8AC3E}">
        <p14:creationId xmlns:p14="http://schemas.microsoft.com/office/powerpoint/2010/main" val="32114739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4069C-D60D-E848-B774-5744B71EA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 (Subject) Pronouns</a:t>
            </a:r>
            <a:br>
              <a:rPr lang="en-US" dirty="0"/>
            </a:br>
            <a:r>
              <a:rPr lang="en-US" sz="2000" dirty="0"/>
              <a:t>	Los </a:t>
            </a:r>
            <a:r>
              <a:rPr lang="en-US" sz="2000" dirty="0" err="1"/>
              <a:t>pronombres</a:t>
            </a:r>
            <a:r>
              <a:rPr lang="en-US" sz="2000" dirty="0"/>
              <a:t> </a:t>
            </a:r>
            <a:r>
              <a:rPr lang="en-US" sz="2000" dirty="0" err="1"/>
              <a:t>personales</a:t>
            </a:r>
            <a:r>
              <a:rPr lang="en-US" sz="2000" dirty="0"/>
              <a:t> (de </a:t>
            </a:r>
            <a:r>
              <a:rPr lang="en-US" sz="2000" dirty="0" err="1"/>
              <a:t>sujeto</a:t>
            </a:r>
            <a:r>
              <a:rPr lang="en-US" sz="2000" dirty="0"/>
              <a:t>)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E687F847-72AA-7546-8066-C7F2BB6964FF}"/>
              </a:ext>
            </a:extLst>
          </p:cNvPr>
          <p:cNvSpPr/>
          <p:nvPr/>
        </p:nvSpPr>
        <p:spPr>
          <a:xfrm>
            <a:off x="1347296" y="2402559"/>
            <a:ext cx="2743200" cy="2743200"/>
          </a:xfrm>
          <a:prstGeom prst="roundRect">
            <a:avLst/>
          </a:prstGeom>
          <a:solidFill>
            <a:schemeClr val="tx2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0BF8115-0AF5-EF49-84F7-8EFDDEF0FFEB}"/>
              </a:ext>
            </a:extLst>
          </p:cNvPr>
          <p:cNvSpPr txBox="1"/>
          <p:nvPr/>
        </p:nvSpPr>
        <p:spPr>
          <a:xfrm>
            <a:off x="1347296" y="4226894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en-US" b="1" u="sng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</a:t>
            </a:r>
            <a:r>
              <a:rPr lang="en-US" b="1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fixes </a:t>
            </a:r>
            <a:r>
              <a:rPr lang="en-US" b="1" u="sng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75C5ABDE-86BC-E546-AB14-8CD1FAEA3760}"/>
              </a:ext>
            </a:extLst>
          </p:cNvPr>
          <p:cNvSpPr/>
          <p:nvPr/>
        </p:nvSpPr>
        <p:spPr>
          <a:xfrm>
            <a:off x="4724400" y="2402559"/>
            <a:ext cx="2743200" cy="2743200"/>
          </a:xfrm>
          <a:prstGeom prst="roundRect">
            <a:avLst/>
          </a:prstGeom>
          <a:solidFill>
            <a:schemeClr val="tx2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C01E036-39A6-A54E-93F9-89990053F5E4}"/>
              </a:ext>
            </a:extLst>
          </p:cNvPr>
          <p:cNvSpPr txBox="1"/>
          <p:nvPr/>
        </p:nvSpPr>
        <p:spPr>
          <a:xfrm>
            <a:off x="4724400" y="4226894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en-US" b="1" u="sng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She</a:t>
            </a:r>
            <a:r>
              <a:rPr lang="en-US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checks the work.</a:t>
            </a:r>
          </a:p>
          <a:p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9B32B7B8-642B-3149-8533-0BC6BC4D188C}"/>
              </a:ext>
            </a:extLst>
          </p:cNvPr>
          <p:cNvSpPr/>
          <p:nvPr/>
        </p:nvSpPr>
        <p:spPr>
          <a:xfrm>
            <a:off x="8101504" y="2402559"/>
            <a:ext cx="2743200" cy="2743200"/>
          </a:xfrm>
          <a:prstGeom prst="roundRect">
            <a:avLst/>
          </a:prstGeom>
          <a:solidFill>
            <a:schemeClr val="tx2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A84BCDC-1C4F-1246-8FB4-84D37A73CC47}"/>
              </a:ext>
            </a:extLst>
          </p:cNvPr>
          <p:cNvSpPr txBox="1"/>
          <p:nvPr/>
        </p:nvSpPr>
        <p:spPr>
          <a:xfrm>
            <a:off x="8101504" y="4226894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en-US" b="1" u="sng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</a:t>
            </a:r>
            <a:r>
              <a:rPr lang="en-US" b="1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hold </a:t>
            </a:r>
            <a:r>
              <a:rPr lang="en-US" u="sng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fabric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together.</a:t>
            </a:r>
          </a:p>
          <a:p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5" name="Picture 34" descr="woman and man fixing an object Stock Photo - Alamy">
            <a:extLst>
              <a:ext uri="{FF2B5EF4-FFF2-40B4-BE49-F238E27FC236}">
                <a16:creationId xmlns:a16="http://schemas.microsoft.com/office/drawing/2014/main" id="{F5E07AE8-D9FC-0A4E-97F6-8B5FEEBEAF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52"/>
          <a:stretch/>
        </p:blipFill>
        <p:spPr bwMode="auto">
          <a:xfrm>
            <a:off x="4724400" y="2402338"/>
            <a:ext cx="2743200" cy="1828800"/>
          </a:xfrm>
          <a:custGeom>
            <a:avLst/>
            <a:gdLst>
              <a:gd name="connsiteX0" fmla="*/ 457209 w 2743200"/>
              <a:gd name="connsiteY0" fmla="*/ 0 h 1828800"/>
              <a:gd name="connsiteX1" fmla="*/ 2285991 w 2743200"/>
              <a:gd name="connsiteY1" fmla="*/ 0 h 1828800"/>
              <a:gd name="connsiteX2" fmla="*/ 2743200 w 2743200"/>
              <a:gd name="connsiteY2" fmla="*/ 457209 h 1828800"/>
              <a:gd name="connsiteX3" fmla="*/ 2743200 w 2743200"/>
              <a:gd name="connsiteY3" fmla="*/ 1828800 h 1828800"/>
              <a:gd name="connsiteX4" fmla="*/ 0 w 2743200"/>
              <a:gd name="connsiteY4" fmla="*/ 1828800 h 1828800"/>
              <a:gd name="connsiteX5" fmla="*/ 0 w 2743200"/>
              <a:gd name="connsiteY5" fmla="*/ 457209 h 1828800"/>
              <a:gd name="connsiteX6" fmla="*/ 457209 w 2743200"/>
              <a:gd name="connsiteY6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43200" h="1828800">
                <a:moveTo>
                  <a:pt x="457209" y="0"/>
                </a:moveTo>
                <a:lnTo>
                  <a:pt x="2285991" y="0"/>
                </a:lnTo>
                <a:cubicBezTo>
                  <a:pt x="2538501" y="0"/>
                  <a:pt x="2743200" y="204699"/>
                  <a:pt x="2743200" y="457209"/>
                </a:cubicBezTo>
                <a:lnTo>
                  <a:pt x="2743200" y="1828800"/>
                </a:lnTo>
                <a:lnTo>
                  <a:pt x="0" y="1828800"/>
                </a:lnTo>
                <a:lnTo>
                  <a:pt x="0" y="457209"/>
                </a:lnTo>
                <a:cubicBezTo>
                  <a:pt x="0" y="204699"/>
                  <a:pt x="204699" y="0"/>
                  <a:pt x="457209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38" descr="45 Young Repair Man Fixing A Machine In Factory Stock Photos, Pictures &amp;amp;  Royalty-Free Images - iStock">
            <a:extLst>
              <a:ext uri="{FF2B5EF4-FFF2-40B4-BE49-F238E27FC236}">
                <a16:creationId xmlns:a16="http://schemas.microsoft.com/office/drawing/2014/main" id="{E70A7ED0-7226-FB4D-8FFC-20945776C4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296" y="2404792"/>
            <a:ext cx="2743200" cy="1828800"/>
          </a:xfrm>
          <a:custGeom>
            <a:avLst/>
            <a:gdLst>
              <a:gd name="connsiteX0" fmla="*/ 457209 w 2743200"/>
              <a:gd name="connsiteY0" fmla="*/ 0 h 1828800"/>
              <a:gd name="connsiteX1" fmla="*/ 2285991 w 2743200"/>
              <a:gd name="connsiteY1" fmla="*/ 0 h 1828800"/>
              <a:gd name="connsiteX2" fmla="*/ 2743200 w 2743200"/>
              <a:gd name="connsiteY2" fmla="*/ 457209 h 1828800"/>
              <a:gd name="connsiteX3" fmla="*/ 2743200 w 2743200"/>
              <a:gd name="connsiteY3" fmla="*/ 1828800 h 1828800"/>
              <a:gd name="connsiteX4" fmla="*/ 0 w 2743200"/>
              <a:gd name="connsiteY4" fmla="*/ 1828800 h 1828800"/>
              <a:gd name="connsiteX5" fmla="*/ 0 w 2743200"/>
              <a:gd name="connsiteY5" fmla="*/ 457209 h 1828800"/>
              <a:gd name="connsiteX6" fmla="*/ 457209 w 2743200"/>
              <a:gd name="connsiteY6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43200" h="1828800">
                <a:moveTo>
                  <a:pt x="457209" y="0"/>
                </a:moveTo>
                <a:lnTo>
                  <a:pt x="2285991" y="0"/>
                </a:lnTo>
                <a:cubicBezTo>
                  <a:pt x="2538501" y="0"/>
                  <a:pt x="2743200" y="204699"/>
                  <a:pt x="2743200" y="457209"/>
                </a:cubicBezTo>
                <a:lnTo>
                  <a:pt x="2743200" y="1828800"/>
                </a:lnTo>
                <a:lnTo>
                  <a:pt x="0" y="1828800"/>
                </a:lnTo>
                <a:lnTo>
                  <a:pt x="0" y="457209"/>
                </a:lnTo>
                <a:cubicBezTo>
                  <a:pt x="0" y="204699"/>
                  <a:pt x="204699" y="0"/>
                  <a:pt x="457209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42" descr="4 Sewing Stitches Used in Manufacturing and Their Benefits">
            <a:extLst>
              <a:ext uri="{FF2B5EF4-FFF2-40B4-BE49-F238E27FC236}">
                <a16:creationId xmlns:a16="http://schemas.microsoft.com/office/drawing/2014/main" id="{16FBA2D6-9577-2244-84DE-CCA8DDFD4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63" r="8163"/>
          <a:stretch>
            <a:fillRect/>
          </a:stretch>
        </p:blipFill>
        <p:spPr bwMode="auto">
          <a:xfrm>
            <a:off x="8101504" y="2404792"/>
            <a:ext cx="2743200" cy="1828800"/>
          </a:xfrm>
          <a:custGeom>
            <a:avLst/>
            <a:gdLst>
              <a:gd name="connsiteX0" fmla="*/ 457209 w 2743200"/>
              <a:gd name="connsiteY0" fmla="*/ 0 h 1828800"/>
              <a:gd name="connsiteX1" fmla="*/ 2285991 w 2743200"/>
              <a:gd name="connsiteY1" fmla="*/ 0 h 1828800"/>
              <a:gd name="connsiteX2" fmla="*/ 2743200 w 2743200"/>
              <a:gd name="connsiteY2" fmla="*/ 457209 h 1828800"/>
              <a:gd name="connsiteX3" fmla="*/ 2743200 w 2743200"/>
              <a:gd name="connsiteY3" fmla="*/ 1828800 h 1828800"/>
              <a:gd name="connsiteX4" fmla="*/ 0 w 2743200"/>
              <a:gd name="connsiteY4" fmla="*/ 1828800 h 1828800"/>
              <a:gd name="connsiteX5" fmla="*/ 0 w 2743200"/>
              <a:gd name="connsiteY5" fmla="*/ 457209 h 1828800"/>
              <a:gd name="connsiteX6" fmla="*/ 457209 w 2743200"/>
              <a:gd name="connsiteY6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43200" h="1828800">
                <a:moveTo>
                  <a:pt x="457209" y="0"/>
                </a:moveTo>
                <a:lnTo>
                  <a:pt x="2285991" y="0"/>
                </a:lnTo>
                <a:cubicBezTo>
                  <a:pt x="2538501" y="0"/>
                  <a:pt x="2743200" y="204699"/>
                  <a:pt x="2743200" y="457209"/>
                </a:cubicBezTo>
                <a:lnTo>
                  <a:pt x="2743200" y="1828800"/>
                </a:lnTo>
                <a:lnTo>
                  <a:pt x="0" y="1828800"/>
                </a:lnTo>
                <a:lnTo>
                  <a:pt x="0" y="457209"/>
                </a:lnTo>
                <a:cubicBezTo>
                  <a:pt x="0" y="204699"/>
                  <a:pt x="204699" y="0"/>
                  <a:pt x="457209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D368EFA-F7B2-6945-A37C-C5B8D093836C}"/>
              </a:ext>
            </a:extLst>
          </p:cNvPr>
          <p:cNvCxnSpPr/>
          <p:nvPr/>
        </p:nvCxnSpPr>
        <p:spPr>
          <a:xfrm flipV="1">
            <a:off x="1610139" y="4599106"/>
            <a:ext cx="715617" cy="1093305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47B9C23-44B1-5B4F-B2E8-33FB9BEFB735}"/>
              </a:ext>
            </a:extLst>
          </p:cNvPr>
          <p:cNvCxnSpPr>
            <a:cxnSpLocks/>
          </p:cNvCxnSpPr>
          <p:nvPr/>
        </p:nvCxnSpPr>
        <p:spPr>
          <a:xfrm flipH="1" flipV="1">
            <a:off x="3293164" y="4599105"/>
            <a:ext cx="715617" cy="1093305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66440973-BD22-B14A-B639-E64C1935B388}"/>
              </a:ext>
            </a:extLst>
          </p:cNvPr>
          <p:cNvSpPr txBox="1"/>
          <p:nvPr/>
        </p:nvSpPr>
        <p:spPr>
          <a:xfrm>
            <a:off x="481046" y="5732528"/>
            <a:ext cx="22621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Subject Pronoun</a:t>
            </a:r>
          </a:p>
          <a:p>
            <a:r>
              <a:rPr lang="en-US" dirty="0"/>
              <a:t>The person/thing who performs the action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BDDEE65-A5AD-ED46-A19F-C2F11940724D}"/>
              </a:ext>
            </a:extLst>
          </p:cNvPr>
          <p:cNvSpPr txBox="1"/>
          <p:nvPr/>
        </p:nvSpPr>
        <p:spPr>
          <a:xfrm>
            <a:off x="3293163" y="5732528"/>
            <a:ext cx="25808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Object Pronoun</a:t>
            </a:r>
          </a:p>
          <a:p>
            <a:r>
              <a:rPr lang="en-US" dirty="0"/>
              <a:t>The person/thing the action is performed upon</a:t>
            </a:r>
          </a:p>
        </p:txBody>
      </p:sp>
    </p:spTree>
    <p:extLst>
      <p:ext uri="{BB962C8B-B14F-4D97-AF65-F5344CB8AC3E}">
        <p14:creationId xmlns:p14="http://schemas.microsoft.com/office/powerpoint/2010/main" val="17046418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7464</TotalTime>
  <Words>2881</Words>
  <Application>Microsoft Macintosh PowerPoint</Application>
  <PresentationFormat>Widescreen</PresentationFormat>
  <Paragraphs>452</Paragraphs>
  <Slides>46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0" baseType="lpstr">
      <vt:lpstr>Arial</vt:lpstr>
      <vt:lpstr>Calibri</vt:lpstr>
      <vt:lpstr>Garamond</vt:lpstr>
      <vt:lpstr>Office Theme</vt:lpstr>
      <vt:lpstr>Week 2|Forms</vt:lpstr>
      <vt:lpstr>Personal (Subject) Pronouns  Los pronombres personales (de sujeto)</vt:lpstr>
      <vt:lpstr>Personal (Subject) Pronouns  Los pronombres personales (de sujeto)</vt:lpstr>
      <vt:lpstr>Personal (Subject) Pronouns  Los pronombres personales (de sujeto)</vt:lpstr>
      <vt:lpstr>Personal (Subject) Pronouns  Los pronombres personales (de sujeto)</vt:lpstr>
      <vt:lpstr>Personal (Subject) Pronouns  Los pronombres personales (de sujeto)</vt:lpstr>
      <vt:lpstr>Personal (Subject) Pronouns  Los pronombres personales (de sujeto)</vt:lpstr>
      <vt:lpstr>Personal (Subject) Pronouns  Los pronombres personales (de sujeto)</vt:lpstr>
      <vt:lpstr>Personal (Subject) Pronouns  Los pronombres personales (de sujeto)</vt:lpstr>
      <vt:lpstr>Personal (Subject) Pronouns  Los pronombres personales (de sujeto)</vt:lpstr>
      <vt:lpstr>Subject, Object, Verb  Sujeto, objeto, verbo</vt:lpstr>
      <vt:lpstr>Subject, Object, Verb  Sujeto, objeto, verbo</vt:lpstr>
      <vt:lpstr>Subject, Object, Verb  Sujeto, objeto, verbo</vt:lpstr>
      <vt:lpstr>Subject, Object, Verb  Sujeto, objeto, verbo</vt:lpstr>
      <vt:lpstr>Subject, Object, Verb  Sujeto, objeto, verbo</vt:lpstr>
      <vt:lpstr>Subject, Object, Verb  Sujeto, objeto, verbo</vt:lpstr>
      <vt:lpstr>Subject, Object, Verb  Sujeto, objeto, verbo</vt:lpstr>
      <vt:lpstr>Subject, Object, Verb  Sujeto, objeto, verbo</vt:lpstr>
      <vt:lpstr>To Be – Ser and Estar Together</vt:lpstr>
      <vt:lpstr>To Be – Ser and Estar Together</vt:lpstr>
      <vt:lpstr>To Be – Ser and Estar Together</vt:lpstr>
      <vt:lpstr>Singular and Plural Nouns  Sustantivos singulares y plurales</vt:lpstr>
      <vt:lpstr>Singular and Plural Nouns  Sustantivos singulares y plurales</vt:lpstr>
      <vt:lpstr>The Demonstrative Pronouns  Los pronombres demostrativos</vt:lpstr>
      <vt:lpstr>The Demonstrative Pronouns  Los pronombres demostrativos</vt:lpstr>
      <vt:lpstr>The Demonstrative Pronouns  Los pronombres demostrativos</vt:lpstr>
      <vt:lpstr>Prepositions  Las preposiciones</vt:lpstr>
      <vt:lpstr>Prepositions of Place  Las preposiciones de lugar</vt:lpstr>
      <vt:lpstr>Prepositions of Place  Las preposiciones de lugar</vt:lpstr>
      <vt:lpstr>Prepositions of Place  Las preposiciones de lugar</vt:lpstr>
      <vt:lpstr>Prepositions of Place  Las preposiciones de lugar</vt:lpstr>
      <vt:lpstr>Prepositions of Place  Las preposiciones de lugar</vt:lpstr>
      <vt:lpstr>Prepositions of Place  Las preposiciones de lugar</vt:lpstr>
      <vt:lpstr>Prepositions of Place  Las preposiciones de lugar</vt:lpstr>
      <vt:lpstr>Prepositions of Place  Las preposiciones de lugar</vt:lpstr>
      <vt:lpstr>Prepositions of Place  Las preposiciones de lugar</vt:lpstr>
      <vt:lpstr>Prepositions of Place  Las preposiciones de lugar</vt:lpstr>
      <vt:lpstr>Prepositions of Place  Las preposiciones de lugar</vt:lpstr>
      <vt:lpstr>Prepositions of Place  Las preposiciones de lugar</vt:lpstr>
      <vt:lpstr>Prepositions of Place  Las preposiciones de lugar</vt:lpstr>
      <vt:lpstr>Prepositions of Place  Las preposiciones de lugar</vt:lpstr>
      <vt:lpstr>Prepositions of Place  Las preposiciones de lugar</vt:lpstr>
      <vt:lpstr>Prepositions of Place  Las preposiciones de lugar</vt:lpstr>
      <vt:lpstr>Prepositions of Place  Las preposiciones de lugar</vt:lpstr>
      <vt:lpstr>Prepositions of Place  Las preposiciones de lugar</vt:lpstr>
      <vt:lpstr>There Is/Are Construction  La construcción “there is/are”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1|Tools and Equipment </dc:title>
  <dc:creator>Christopher Stockus</dc:creator>
  <cp:lastModifiedBy>Christopher Stockus</cp:lastModifiedBy>
  <cp:revision>7</cp:revision>
  <dcterms:created xsi:type="dcterms:W3CDTF">2022-01-23T00:42:31Z</dcterms:created>
  <dcterms:modified xsi:type="dcterms:W3CDTF">2022-02-09T21:16:00Z</dcterms:modified>
</cp:coreProperties>
</file>