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notesMasterIdLst>
    <p:notesMasterId r:id="rId13"/>
  </p:notesMasterIdLst>
  <p:sldIdLst>
    <p:sldId id="256" r:id="rId2"/>
    <p:sldId id="384" r:id="rId3"/>
    <p:sldId id="380" r:id="rId4"/>
    <p:sldId id="381" r:id="rId5"/>
    <p:sldId id="382" r:id="rId6"/>
    <p:sldId id="383" r:id="rId7"/>
    <p:sldId id="379" r:id="rId8"/>
    <p:sldId id="385" r:id="rId9"/>
    <p:sldId id="363" r:id="rId10"/>
    <p:sldId id="364" r:id="rId11"/>
    <p:sldId id="3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4C00"/>
    <a:srgbClr val="603A02"/>
    <a:srgbClr val="452A03"/>
    <a:srgbClr val="FA7782"/>
    <a:srgbClr val="FDFAFF"/>
    <a:srgbClr val="92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0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47539-D75E-6D40-AB45-5EB6F7B45E5F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4A25F-9678-2147-87C5-2443FCFF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2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4A25F-9678-2147-87C5-2443FCFF85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85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4A25F-9678-2147-87C5-2443FCFF85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8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AC8146-C62C-714D-B655-5133681C3A8A}"/>
              </a:ext>
            </a:extLst>
          </p:cNvPr>
          <p:cNvSpPr/>
          <p:nvPr userDrawn="1"/>
        </p:nvSpPr>
        <p:spPr>
          <a:xfrm>
            <a:off x="-64656" y="-66674"/>
            <a:ext cx="12321311" cy="2286000"/>
          </a:xfrm>
          <a:prstGeom prst="rect">
            <a:avLst/>
          </a:prstGeom>
          <a:solidFill>
            <a:srgbClr val="FDFAFF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0E52C-8469-1648-B3C5-3CC9D6059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19" y="332490"/>
            <a:ext cx="7910004" cy="1461989"/>
          </a:xfrm>
        </p:spPr>
        <p:txBody>
          <a:bodyPr anchor="ctr">
            <a:normAutofit/>
          </a:bodyPr>
          <a:lstStyle>
            <a:lvl1pPr algn="ctr">
              <a:defRPr sz="4800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15695-98F2-8343-8CB0-A2F81BE69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9417" y="1339422"/>
            <a:ext cx="5921406" cy="455057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F23FA-EBA3-7949-8E61-06D8D47F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2/9/22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DB95-0713-BE41-9BF0-2ABB149D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269E3-4EF4-DF42-AAD6-4EB279A1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EC367D4C-365F-9F4B-A82B-5205799D14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65724" y="161926"/>
            <a:ext cx="3657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10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2CEF0-0CD8-CC4C-9F86-28152CD3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C0EF0-B6E6-E143-9AA9-3F5835B5E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BC246-DAA1-5E40-A18B-39794DA7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E1FC1-252E-D943-97E8-F20C9F88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18D15-862A-6A45-B2FB-64D97C14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2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229666-F165-4E43-AD34-3A26B0974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66EE5-6AA5-5E40-BECD-DC39120C5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32603-3451-CB44-9AE9-50745A46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34C70-CCB6-BD44-B026-C4993CDB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2C834-61A2-0648-8F3C-CF277011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0FA44-5293-B248-9D69-104B40CA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CF92E-F29A-A94C-AE53-9BE4331D0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D77DF-C902-524F-AE69-5444AA19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0DDC9-6A91-3F4C-8EA2-BD11D328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7F675-73F5-8742-98BC-609189D31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3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F9A7F-405E-F448-883B-874A65E7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089AC-A136-0440-B0B6-A404D09AB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99251-000E-184E-AEE0-69BB906D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E1F64-210B-754C-B646-3B27446C9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8F5EC-AC2F-2448-A7F5-C3CA80A0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A0895-9E6C-BA4B-B2E4-608F4A60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CC04-953C-7B43-9069-A9F8E3CA4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73E1D-AD1B-6E4A-A1BF-9BAAFDA27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29E86-8C24-8C40-B2D1-5E64173F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E144A-D14B-B940-A263-1D188643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E9978-8FF4-4645-9938-63B442FA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DBDF-C1B6-5A4E-A598-643A4F4FE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5E224-F0BA-3A46-BA55-F6C274377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7EF87-23E3-E640-95D0-D622BBA84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8D777-E631-4045-ADF2-305DCD4D2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1EFED4-5F61-A143-8448-3BB796F29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A0EB2E-4F07-5C4C-82FB-D6CC7BDF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4895C-E5DE-0C4C-A738-E4FA4B48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003A34-98DF-AD49-80F6-B847172E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4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7DBFF-15B2-354A-887A-CBF47033C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F9FE9-8050-444B-969F-19A95394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28902-F8A2-F74F-821E-BF0266D71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48CA6-EF4B-5F4C-B8B2-E95EDB2B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5D72A-FB25-1840-BAB0-B607247F9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EE74B-5EE2-3149-960A-4210A115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E54A1-6ADC-D745-9E6D-58E5774F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9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4124-04BE-0B4E-BF67-DE6DD3157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45DD-221A-9545-A52E-4369C13EE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DE862B-6276-B64D-B287-D393731F2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4F37A-6267-3A4F-A730-1DEDBA856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8DAD9-ADF4-6443-8F3B-9146FCB7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FE494-1A0E-1547-8230-EC659E2F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1DE3-0811-9C43-9013-765D217B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D119EC-D56E-AC4A-A9C2-A86D5BE10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82E20-F854-6748-9FB7-A82EA51B3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3F04B-1435-DA46-8FEE-AA26BAD9F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67285-BEE2-5749-B5C1-25CB51F3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C8B88-476E-5849-BFE9-777D09EF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0D489D-FE52-8246-AF10-120C7873A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214D6-CB4E-314A-BEB0-BE2D676A8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237BF-9AB7-224B-9C05-EFC7C2E77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F4DCC-7D42-434D-9E1B-D3E287145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53DA3-B2D3-4248-B969-A71B6199A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2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5354F-CB3B-6349-A070-0D490EAB2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123" y="332490"/>
            <a:ext cx="7165700" cy="1461989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latin typeface="Garamond" panose="02020404030301010803" pitchFamily="18" charset="0"/>
              </a:rPr>
              <a:t>Week 3|Forms and Duties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5FD86-E469-D047-B600-123739FAE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0583" y="1339422"/>
            <a:ext cx="5110240" cy="455057"/>
          </a:xfrm>
        </p:spPr>
        <p:txBody>
          <a:bodyPr/>
          <a:lstStyle/>
          <a:p>
            <a:pPr algn="l"/>
            <a:r>
              <a:rPr lang="en-US" dirty="0" err="1"/>
              <a:t>Formularios</a:t>
            </a:r>
            <a:r>
              <a:rPr lang="en-US" dirty="0"/>
              <a:t> y </a:t>
            </a:r>
            <a:r>
              <a:rPr lang="en-US" dirty="0" err="1"/>
              <a:t>deberes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6CE22D-E8AF-E943-A70E-F9531E36B89E}"/>
              </a:ext>
            </a:extLst>
          </p:cNvPr>
          <p:cNvSpPr txBox="1"/>
          <p:nvPr/>
        </p:nvSpPr>
        <p:spPr>
          <a:xfrm>
            <a:off x="975123" y="2252771"/>
            <a:ext cx="6483185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Garamond" panose="02020404030301010803" pitchFamily="18" charset="0"/>
              </a:rPr>
              <a:t>Present Tense Verbs – </a:t>
            </a:r>
            <a:r>
              <a:rPr lang="en-US" sz="2400" i="1" dirty="0" err="1">
                <a:latin typeface="Garamond" panose="02020404030301010803" pitchFamily="18" charset="0"/>
              </a:rPr>
              <a:t>Verbos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en</a:t>
            </a:r>
            <a:r>
              <a:rPr lang="en-US" sz="2400" i="1" dirty="0">
                <a:latin typeface="Garamond" panose="02020404030301010803" pitchFamily="18" charset="0"/>
              </a:rPr>
              <a:t> el </a:t>
            </a:r>
            <a:r>
              <a:rPr lang="en-US" sz="2400" i="1" dirty="0" err="1">
                <a:latin typeface="Garamond" panose="02020404030301010803" pitchFamily="18" charset="0"/>
              </a:rPr>
              <a:t>tiempo</a:t>
            </a:r>
            <a:r>
              <a:rPr lang="en-US" sz="2400" i="1" dirty="0"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latin typeface="Garamond" panose="02020404030301010803" pitchFamily="18" charset="0"/>
              </a:rPr>
              <a:t>presente</a:t>
            </a:r>
            <a:endParaRPr lang="en-US" sz="24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Job Duties – </a:t>
            </a:r>
            <a:r>
              <a:rPr lang="en-US" sz="2400" i="1" dirty="0" err="1">
                <a:latin typeface="Garamond" panose="02020404030301010803" pitchFamily="18" charset="0"/>
              </a:rPr>
              <a:t>Deberes</a:t>
            </a:r>
            <a:r>
              <a:rPr lang="en-US" sz="2400" i="1" dirty="0">
                <a:latin typeface="Garamond" panose="02020404030301010803" pitchFamily="18" charset="0"/>
              </a:rPr>
              <a:t> del </a:t>
            </a:r>
            <a:r>
              <a:rPr lang="en-US" sz="2400" i="1" dirty="0" err="1">
                <a:latin typeface="Garamond" panose="02020404030301010803" pitchFamily="18" charset="0"/>
              </a:rPr>
              <a:t>trabajo</a:t>
            </a:r>
            <a:endParaRPr lang="en-US" sz="24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Do-Questions – </a:t>
            </a:r>
            <a:r>
              <a:rPr lang="en-US" sz="2400" i="1" dirty="0" err="1">
                <a:latin typeface="Garamond" panose="02020404030301010803" pitchFamily="18" charset="0"/>
              </a:rPr>
              <a:t>Preguntas</a:t>
            </a:r>
            <a:r>
              <a:rPr lang="en-US" sz="2400" i="1" dirty="0">
                <a:latin typeface="Garamond" panose="02020404030301010803" pitchFamily="18" charset="0"/>
              </a:rPr>
              <a:t> con do</a:t>
            </a:r>
          </a:p>
          <a:p>
            <a:r>
              <a:rPr lang="en-US" sz="3000" dirty="0" err="1">
                <a:latin typeface="Garamond" panose="02020404030301010803" pitchFamily="18" charset="0"/>
              </a:rPr>
              <a:t>Wh</a:t>
            </a:r>
            <a:r>
              <a:rPr lang="en-US" sz="3000" dirty="0">
                <a:latin typeface="Garamond" panose="02020404030301010803" pitchFamily="18" charset="0"/>
              </a:rPr>
              <a:t>-Questions – </a:t>
            </a:r>
            <a:r>
              <a:rPr lang="en-US" sz="2400" i="1" dirty="0" err="1">
                <a:latin typeface="Garamond" panose="02020404030301010803" pitchFamily="18" charset="0"/>
              </a:rPr>
              <a:t>Preguntas</a:t>
            </a:r>
            <a:r>
              <a:rPr lang="en-US" sz="2400" i="1" dirty="0">
                <a:latin typeface="Garamond" panose="02020404030301010803" pitchFamily="18" charset="0"/>
              </a:rPr>
              <a:t> de la </a:t>
            </a:r>
            <a:r>
              <a:rPr lang="en-US" sz="2400" i="1" dirty="0" err="1">
                <a:latin typeface="Garamond" panose="02020404030301010803" pitchFamily="18" charset="0"/>
              </a:rPr>
              <a:t>Wh</a:t>
            </a:r>
            <a:endParaRPr lang="en-US" sz="24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Practice with Forms – </a:t>
            </a:r>
            <a:r>
              <a:rPr lang="en-US" sz="2400" i="1" dirty="0" err="1">
                <a:latin typeface="Garamond" panose="02020404030301010803" pitchFamily="18" charset="0"/>
              </a:rPr>
              <a:t>Práctica</a:t>
            </a:r>
            <a:r>
              <a:rPr lang="en-US" sz="2400" i="1" dirty="0">
                <a:latin typeface="Garamond" panose="02020404030301010803" pitchFamily="18" charset="0"/>
              </a:rPr>
              <a:t> con los </a:t>
            </a:r>
            <a:r>
              <a:rPr lang="en-US" sz="2400" i="1" dirty="0" err="1">
                <a:latin typeface="Garamond" panose="02020404030301010803" pitchFamily="18" charset="0"/>
              </a:rPr>
              <a:t>formularios</a:t>
            </a:r>
            <a:endParaRPr lang="en-US" sz="2400" i="1" dirty="0">
              <a:latin typeface="Garamond" panose="02020404030301010803" pitchFamily="18" charset="0"/>
            </a:endParaRPr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E6E48-A63D-BC49-947C-0BBEDBCFA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Wh</a:t>
            </a:r>
            <a:r>
              <a:rPr lang="en-US" dirty="0"/>
              <a:t>-Questions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Preguntas</a:t>
            </a:r>
            <a:r>
              <a:rPr lang="en-US" sz="2000" i="1" dirty="0"/>
              <a:t> de la </a:t>
            </a:r>
            <a:r>
              <a:rPr lang="en-US" sz="2000" i="1" dirty="0" err="1"/>
              <a:t>Wh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C428F-3430-A441-BAD6-B15C1A79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sits next to Rosa?		</a:t>
            </a:r>
            <a:r>
              <a:rPr lang="en-US" i="1" dirty="0" err="1"/>
              <a:t>Quién</a:t>
            </a:r>
            <a:r>
              <a:rPr lang="en-US" i="1" dirty="0"/>
              <a:t> se </a:t>
            </a:r>
            <a:r>
              <a:rPr lang="en-US" i="1" dirty="0" err="1"/>
              <a:t>sienta</a:t>
            </a:r>
            <a:r>
              <a:rPr lang="en-US" i="1" dirty="0"/>
              <a:t> al </a:t>
            </a:r>
            <a:r>
              <a:rPr lang="en-US" i="1" dirty="0" err="1"/>
              <a:t>lado</a:t>
            </a:r>
            <a:r>
              <a:rPr lang="en-US" i="1" dirty="0"/>
              <a:t> de Rosa?</a:t>
            </a:r>
          </a:p>
          <a:p>
            <a:r>
              <a:rPr lang="en-US" dirty="0"/>
              <a:t>What are we sitting on?		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qué</a:t>
            </a:r>
            <a:r>
              <a:rPr lang="en-US" i="1" dirty="0"/>
              <a:t> </a:t>
            </a:r>
            <a:r>
              <a:rPr lang="en-US" i="1" dirty="0" err="1"/>
              <a:t>nos</a:t>
            </a:r>
            <a:r>
              <a:rPr lang="en-US" i="1" dirty="0"/>
              <a:t> </a:t>
            </a:r>
            <a:r>
              <a:rPr lang="en-US" i="1" dirty="0" err="1"/>
              <a:t>sentamos</a:t>
            </a:r>
            <a:r>
              <a:rPr lang="en-US" i="1" dirty="0"/>
              <a:t>?</a:t>
            </a:r>
          </a:p>
          <a:p>
            <a:r>
              <a:rPr lang="en-US" dirty="0"/>
              <a:t>What are the needles for?	</a:t>
            </a:r>
            <a:r>
              <a:rPr lang="en-US" i="1" dirty="0"/>
              <a:t>Para </a:t>
            </a:r>
            <a:r>
              <a:rPr lang="en-US" i="1" dirty="0" err="1"/>
              <a:t>qué</a:t>
            </a:r>
            <a:r>
              <a:rPr lang="en-US" i="1" dirty="0"/>
              <a:t> son las </a:t>
            </a:r>
            <a:r>
              <a:rPr lang="en-US" i="1" dirty="0" err="1"/>
              <a:t>agujas</a:t>
            </a:r>
            <a:r>
              <a:rPr lang="en-US" i="1" dirty="0"/>
              <a:t>?</a:t>
            </a:r>
            <a:endParaRPr lang="en-US" dirty="0"/>
          </a:p>
          <a:p>
            <a:r>
              <a:rPr lang="en-US" dirty="0"/>
              <a:t>When will he come back?	</a:t>
            </a:r>
            <a:r>
              <a:rPr lang="en-US" i="1" dirty="0" err="1"/>
              <a:t>Cuándo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a </a:t>
            </a:r>
            <a:r>
              <a:rPr lang="en-US" i="1" dirty="0" err="1"/>
              <a:t>regresar</a:t>
            </a:r>
            <a:r>
              <a:rPr lang="en-US" i="1" dirty="0"/>
              <a:t>?</a:t>
            </a:r>
          </a:p>
          <a:p>
            <a:r>
              <a:rPr lang="en-US" dirty="0"/>
              <a:t>Where is he coming from?	</a:t>
            </a:r>
            <a:r>
              <a:rPr lang="en-US" i="1" dirty="0"/>
              <a:t>De </a:t>
            </a:r>
            <a:r>
              <a:rPr lang="en-US" i="1" dirty="0" err="1"/>
              <a:t>dónde</a:t>
            </a:r>
            <a:r>
              <a:rPr lang="en-US" i="1" dirty="0"/>
              <a:t> </a:t>
            </a:r>
            <a:r>
              <a:rPr lang="en-US" i="1" dirty="0" err="1"/>
              <a:t>viene</a:t>
            </a:r>
            <a:r>
              <a:rPr lang="en-US" i="1" dirty="0"/>
              <a:t>?</a:t>
            </a:r>
          </a:p>
          <a:p>
            <a:r>
              <a:rPr lang="en-US" dirty="0"/>
              <a:t>Why are the dogs barking?	</a:t>
            </a:r>
            <a:r>
              <a:rPr lang="en-US" i="1" dirty="0"/>
              <a:t>Por </a:t>
            </a:r>
            <a:r>
              <a:rPr lang="en-US" i="1" dirty="0" err="1"/>
              <a:t>qué</a:t>
            </a:r>
            <a:r>
              <a:rPr lang="en-US" i="1" dirty="0"/>
              <a:t> </a:t>
            </a:r>
            <a:r>
              <a:rPr lang="en-US" i="1" dirty="0" err="1"/>
              <a:t>ladran</a:t>
            </a:r>
            <a:r>
              <a:rPr lang="en-US" i="1" dirty="0"/>
              <a:t> los </a:t>
            </a:r>
            <a:r>
              <a:rPr lang="en-US" i="1" dirty="0" err="1"/>
              <a:t>perros</a:t>
            </a:r>
            <a:r>
              <a:rPr lang="en-US" i="1" dirty="0"/>
              <a:t>?	</a:t>
            </a:r>
            <a:r>
              <a:rPr lang="en-US" dirty="0"/>
              <a:t>		</a:t>
            </a:r>
          </a:p>
          <a:p>
            <a:r>
              <a:rPr lang="en-US" dirty="0"/>
              <a:t>How do I sew the filter?		</a:t>
            </a:r>
            <a:r>
              <a:rPr lang="en-US" i="1" dirty="0" err="1"/>
              <a:t>Cómo</a:t>
            </a:r>
            <a:r>
              <a:rPr lang="en-US" i="1" dirty="0"/>
              <a:t> </a:t>
            </a:r>
            <a:r>
              <a:rPr lang="en-US" i="1" dirty="0" err="1"/>
              <a:t>coso</a:t>
            </a:r>
            <a:r>
              <a:rPr lang="en-US" i="1" dirty="0"/>
              <a:t> el </a:t>
            </a:r>
            <a:r>
              <a:rPr lang="en-US" i="1" dirty="0" err="1"/>
              <a:t>filtro</a:t>
            </a:r>
            <a:r>
              <a:rPr lang="en-US" i="1" dirty="0"/>
              <a:t>?</a:t>
            </a:r>
          </a:p>
          <a:p>
            <a:r>
              <a:rPr lang="en-US" dirty="0"/>
              <a:t>How many people are here?	</a:t>
            </a:r>
            <a:r>
              <a:rPr lang="en-US" i="1" dirty="0" err="1"/>
              <a:t>Cuántas</a:t>
            </a:r>
            <a:r>
              <a:rPr lang="en-US" i="1" dirty="0"/>
              <a:t> personas hay </a:t>
            </a:r>
            <a:r>
              <a:rPr lang="en-US" i="1" dirty="0" err="1"/>
              <a:t>acá</a:t>
            </a:r>
            <a:r>
              <a:rPr lang="en-US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8653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9E5B0B-EEAB-9D45-81E2-FED3D7EC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Work Orders</a:t>
            </a:r>
          </a:p>
        </p:txBody>
      </p:sp>
    </p:spTree>
    <p:extLst>
      <p:ext uri="{BB962C8B-B14F-4D97-AF65-F5344CB8AC3E}">
        <p14:creationId xmlns:p14="http://schemas.microsoft.com/office/powerpoint/2010/main" val="178984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2616D-09F2-5846-8DFF-36E02608A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 in the Simple Present Tense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Verbos</a:t>
            </a:r>
            <a:r>
              <a:rPr lang="en-US" sz="2000" i="1" dirty="0"/>
              <a:t> </a:t>
            </a:r>
            <a:r>
              <a:rPr lang="en-US" sz="2000" i="1" dirty="0" err="1"/>
              <a:t>en</a:t>
            </a:r>
            <a:r>
              <a:rPr lang="en-US" sz="2000" i="1" dirty="0"/>
              <a:t> el </a:t>
            </a:r>
            <a:r>
              <a:rPr lang="en-US" sz="2000" i="1" dirty="0" err="1"/>
              <a:t>tiempo</a:t>
            </a:r>
            <a:r>
              <a:rPr lang="en-US" sz="2000" i="1" dirty="0"/>
              <a:t> </a:t>
            </a:r>
            <a:r>
              <a:rPr lang="en-US" sz="2000" i="1" dirty="0" err="1"/>
              <a:t>presente</a:t>
            </a:r>
            <a:r>
              <a:rPr lang="en-US" sz="2000" i="1" dirty="0"/>
              <a:t> simple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FA7932-165F-B04D-8042-96DC638372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94616"/>
              </p:ext>
            </p:extLst>
          </p:nvPr>
        </p:nvGraphicFramePr>
        <p:xfrm>
          <a:off x="4561117" y="1940945"/>
          <a:ext cx="59436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678343609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40843678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 maintain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We maintain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939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maintain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02265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He/she/it </a:t>
                      </a: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maintains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They maintain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2024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B5BB159-AC7F-A046-B88B-7A33A1265C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10993"/>
              </p:ext>
            </p:extLst>
          </p:nvPr>
        </p:nvGraphicFramePr>
        <p:xfrm>
          <a:off x="4561117" y="3437673"/>
          <a:ext cx="59436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678343609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40843678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 make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We make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939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make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02265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He/she/it </a:t>
                      </a: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makes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They make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20247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33BA3A7E-20DD-6849-8DC8-EA10BECC7C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655818"/>
              </p:ext>
            </p:extLst>
          </p:nvPr>
        </p:nvGraphicFramePr>
        <p:xfrm>
          <a:off x="4561117" y="4934402"/>
          <a:ext cx="59436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678343609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40843678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 sew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We sew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939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sew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02265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He/she/it </a:t>
                      </a: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sews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They sew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202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86CBCD8-D41E-094C-B6EC-93EDF09311D7}"/>
              </a:ext>
            </a:extLst>
          </p:cNvPr>
          <p:cNvSpPr txBox="1"/>
          <p:nvPr/>
        </p:nvSpPr>
        <p:spPr>
          <a:xfrm>
            <a:off x="1240972" y="2060065"/>
            <a:ext cx="260186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Garamond" panose="02020404030301010803" pitchFamily="18" charset="0"/>
              </a:rPr>
              <a:t>To Maintain</a:t>
            </a:r>
          </a:p>
          <a:p>
            <a:pPr algn="ctr"/>
            <a:r>
              <a:rPr lang="en-US" sz="2800" i="1" dirty="0" err="1">
                <a:latin typeface="Garamond" panose="02020404030301010803" pitchFamily="18" charset="0"/>
              </a:rPr>
              <a:t>mantener</a:t>
            </a:r>
            <a:endParaRPr lang="en-US" sz="2800" i="1" dirty="0">
              <a:latin typeface="Garamond" panose="02020404030301010803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B40085-C322-BA4A-BFA1-8D2C86F0439C}"/>
              </a:ext>
            </a:extLst>
          </p:cNvPr>
          <p:cNvSpPr txBox="1"/>
          <p:nvPr/>
        </p:nvSpPr>
        <p:spPr>
          <a:xfrm>
            <a:off x="1574557" y="3554086"/>
            <a:ext cx="193469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Garamond" panose="02020404030301010803" pitchFamily="18" charset="0"/>
              </a:rPr>
              <a:t>To Make</a:t>
            </a:r>
          </a:p>
          <a:p>
            <a:pPr algn="ctr"/>
            <a:r>
              <a:rPr lang="en-US" sz="2800" i="1" dirty="0" err="1">
                <a:latin typeface="Garamond" panose="02020404030301010803" pitchFamily="18" charset="0"/>
              </a:rPr>
              <a:t>hacer</a:t>
            </a:r>
            <a:endParaRPr lang="en-US" sz="2800" i="1" dirty="0">
              <a:latin typeface="Garamond" panose="020204040303010108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BD1365-A92F-044E-9235-AFC8B7BA6422}"/>
              </a:ext>
            </a:extLst>
          </p:cNvPr>
          <p:cNvSpPr txBox="1"/>
          <p:nvPr/>
        </p:nvSpPr>
        <p:spPr>
          <a:xfrm>
            <a:off x="1716262" y="5050815"/>
            <a:ext cx="165128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Garamond" panose="02020404030301010803" pitchFamily="18" charset="0"/>
              </a:rPr>
              <a:t>To Sew</a:t>
            </a:r>
          </a:p>
          <a:p>
            <a:pPr algn="ctr"/>
            <a:r>
              <a:rPr lang="en-US" sz="2800" i="1" dirty="0" err="1">
                <a:latin typeface="Garamond" panose="02020404030301010803" pitchFamily="18" charset="0"/>
              </a:rPr>
              <a:t>coser</a:t>
            </a:r>
            <a:endParaRPr lang="en-US" sz="28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5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9611F-D465-2C4A-B11E-A908F6DD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Duties – Maintenance Service Tech</a:t>
            </a:r>
            <a:br>
              <a:rPr lang="en-US" dirty="0"/>
            </a:br>
            <a:r>
              <a:rPr lang="en-US" sz="2200" i="1" dirty="0"/>
              <a:t>	</a:t>
            </a:r>
            <a:r>
              <a:rPr lang="en-US" sz="2200" i="1" dirty="0" err="1"/>
              <a:t>Deberes</a:t>
            </a:r>
            <a:r>
              <a:rPr lang="en-US" sz="2200" i="1" dirty="0"/>
              <a:t> – </a:t>
            </a:r>
            <a:r>
              <a:rPr lang="en-US" sz="2200" i="1" dirty="0" err="1"/>
              <a:t>técnicos</a:t>
            </a:r>
            <a:r>
              <a:rPr lang="en-US" sz="2200" i="1" dirty="0"/>
              <a:t> de </a:t>
            </a:r>
            <a:r>
              <a:rPr lang="en-US" sz="2200" i="1" dirty="0" err="1"/>
              <a:t>servicio</a:t>
            </a:r>
            <a:r>
              <a:rPr lang="en-US" sz="2200" i="1" dirty="0"/>
              <a:t> y </a:t>
            </a:r>
            <a:r>
              <a:rPr lang="en-US" sz="2200" i="1" dirty="0" err="1"/>
              <a:t>mantenimiento</a:t>
            </a:r>
            <a:r>
              <a:rPr lang="en-US" sz="2200" i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DE3A6-E00A-C848-A548-4C31EEA30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Install</a:t>
            </a:r>
            <a:r>
              <a:rPr lang="en-US" dirty="0"/>
              <a:t> filters at customer facilities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Keep</a:t>
            </a:r>
            <a:r>
              <a:rPr lang="en-US" dirty="0"/>
              <a:t> records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Perform</a:t>
            </a:r>
            <a:r>
              <a:rPr lang="en-US" dirty="0"/>
              <a:t> dye test and inspections at customer facilities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Clean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install</a:t>
            </a:r>
            <a:r>
              <a:rPr lang="en-US" dirty="0"/>
              <a:t> diaphragm kits</a:t>
            </a:r>
          </a:p>
          <a:p>
            <a:r>
              <a:rPr lang="en-US" dirty="0"/>
              <a:t>HEC Cleaning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Maintain</a:t>
            </a:r>
            <a:r>
              <a:rPr lang="en-US" dirty="0"/>
              <a:t> safety equipment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Maintain</a:t>
            </a:r>
            <a:r>
              <a:rPr lang="en-US" dirty="0"/>
              <a:t> tools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Maintain</a:t>
            </a:r>
            <a:r>
              <a:rPr lang="en-US" dirty="0"/>
              <a:t> </a:t>
            </a:r>
            <a:r>
              <a:rPr lang="en-US" dirty="0" err="1"/>
              <a:t>FabCo</a:t>
            </a:r>
            <a:r>
              <a:rPr lang="en-US" dirty="0"/>
              <a:t> plant equipment</a:t>
            </a:r>
          </a:p>
        </p:txBody>
      </p:sp>
    </p:spTree>
    <p:extLst>
      <p:ext uri="{BB962C8B-B14F-4D97-AF65-F5344CB8AC3E}">
        <p14:creationId xmlns:p14="http://schemas.microsoft.com/office/powerpoint/2010/main" val="54074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9611F-D465-2C4A-B11E-A908F6DD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Duties – Maintenance Service Tech</a:t>
            </a:r>
            <a:br>
              <a:rPr lang="en-US" dirty="0"/>
            </a:br>
            <a:r>
              <a:rPr lang="en-US" sz="2200" i="1" dirty="0"/>
              <a:t>	</a:t>
            </a:r>
            <a:r>
              <a:rPr lang="en-US" sz="2200" i="1" dirty="0" err="1"/>
              <a:t>Deberes</a:t>
            </a:r>
            <a:r>
              <a:rPr lang="en-US" sz="2200" i="1" dirty="0"/>
              <a:t> – </a:t>
            </a:r>
            <a:r>
              <a:rPr lang="en-US" sz="2200" i="1" dirty="0" err="1"/>
              <a:t>técnicos</a:t>
            </a:r>
            <a:r>
              <a:rPr lang="en-US" sz="2200" i="1" dirty="0"/>
              <a:t> de </a:t>
            </a:r>
            <a:r>
              <a:rPr lang="en-US" sz="2200" i="1" dirty="0" err="1"/>
              <a:t>servicio</a:t>
            </a:r>
            <a:r>
              <a:rPr lang="en-US" sz="2200" i="1" dirty="0"/>
              <a:t> y </a:t>
            </a:r>
            <a:r>
              <a:rPr lang="en-US" sz="2200" i="1" dirty="0" err="1"/>
              <a:t>mantenimiento</a:t>
            </a:r>
            <a:r>
              <a:rPr lang="en-US" sz="2200" i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DE3A6-E00A-C848-A548-4C31EEA30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Assist</a:t>
            </a:r>
            <a:r>
              <a:rPr lang="en-US" dirty="0"/>
              <a:t> with plant production where needed</a:t>
            </a:r>
          </a:p>
          <a:p>
            <a:r>
              <a:rPr lang="en-US" dirty="0"/>
              <a:t>All aspects of safety: confined space, lock-out/tag, etc.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Manage</a:t>
            </a:r>
            <a:r>
              <a:rPr lang="en-US" dirty="0"/>
              <a:t> projects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Maintain</a:t>
            </a:r>
            <a:r>
              <a:rPr lang="en-US" dirty="0"/>
              <a:t> plant equipment, trailer, and trucks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Use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complete</a:t>
            </a:r>
            <a:r>
              <a:rPr lang="en-US" dirty="0"/>
              <a:t> work order requests</a:t>
            </a:r>
          </a:p>
        </p:txBody>
      </p:sp>
    </p:spTree>
    <p:extLst>
      <p:ext uri="{BB962C8B-B14F-4D97-AF65-F5344CB8AC3E}">
        <p14:creationId xmlns:p14="http://schemas.microsoft.com/office/powerpoint/2010/main" val="59071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4F09-A298-6343-A0B0-013B2A01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– Industrial Sewing Position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Deberes</a:t>
            </a:r>
            <a:r>
              <a:rPr lang="en-US" sz="2000" i="1" dirty="0"/>
              <a:t> – </a:t>
            </a:r>
            <a:r>
              <a:rPr lang="en-US" sz="2000" i="1" dirty="0" err="1"/>
              <a:t>costureros</a:t>
            </a:r>
            <a:r>
              <a:rPr lang="en-US" sz="2000" i="1" dirty="0"/>
              <a:t> </a:t>
            </a:r>
            <a:r>
              <a:rPr lang="en-US" sz="2000" i="1" dirty="0" err="1"/>
              <a:t>industriales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3CAD6-9DD7-C04B-835C-581CBDF2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Use</a:t>
            </a:r>
            <a:r>
              <a:rPr lang="en-US" dirty="0"/>
              <a:t> various sewing machines and snap band machines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Sew</a:t>
            </a:r>
            <a:r>
              <a:rPr lang="en-US" dirty="0"/>
              <a:t> snap bands onto filter tubes using cylinder machine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Use</a:t>
            </a:r>
            <a:r>
              <a:rPr lang="en-US" dirty="0"/>
              <a:t> flat bed machine to sew disc bottoms on filter bags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Sew</a:t>
            </a:r>
            <a:r>
              <a:rPr lang="en-US" dirty="0"/>
              <a:t> thinner fabric bags with </a:t>
            </a:r>
            <a:r>
              <a:rPr lang="en-US" dirty="0" err="1"/>
              <a:t>sergers</a:t>
            </a:r>
            <a:endParaRPr lang="en-US" dirty="0"/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Make</a:t>
            </a:r>
            <a:r>
              <a:rPr lang="en-US" dirty="0"/>
              <a:t> snap bands for use in filter bags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Cut</a:t>
            </a:r>
            <a:r>
              <a:rPr lang="en-US" dirty="0"/>
              <a:t> metal to correct sizes using the band cutter machine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Rivet</a:t>
            </a:r>
            <a:r>
              <a:rPr lang="en-US" dirty="0"/>
              <a:t> metal into rings using the riveting machine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Glue</a:t>
            </a:r>
            <a:r>
              <a:rPr lang="en-US" dirty="0"/>
              <a:t> fabric to the snap band using the beading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4F09-A298-6343-A0B0-013B2A01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– Industrial Sewing Position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Deberes</a:t>
            </a:r>
            <a:r>
              <a:rPr lang="en-US" sz="2000" i="1" dirty="0"/>
              <a:t> – </a:t>
            </a:r>
            <a:r>
              <a:rPr lang="en-US" sz="2000" i="1" dirty="0" err="1"/>
              <a:t>costureros</a:t>
            </a:r>
            <a:r>
              <a:rPr lang="en-US" sz="2000" i="1" dirty="0"/>
              <a:t> </a:t>
            </a:r>
            <a:r>
              <a:rPr lang="en-US" sz="2000" i="1" dirty="0" err="1"/>
              <a:t>industriales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3CAD6-9DD7-C04B-835C-581CBDF2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Cut</a:t>
            </a:r>
            <a:r>
              <a:rPr lang="en-US" dirty="0"/>
              <a:t> disc bottoms and other parts using the die cutting machine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Fold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pack</a:t>
            </a:r>
            <a:r>
              <a:rPr lang="en-US" dirty="0"/>
              <a:t> filters for shipment to customers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Rotate</a:t>
            </a:r>
            <a:r>
              <a:rPr lang="en-US" dirty="0"/>
              <a:t> duties with others to limit stress from repetitive actions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Use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complete</a:t>
            </a:r>
            <a:r>
              <a:rPr lang="en-US" dirty="0"/>
              <a:t> work order requests</a:t>
            </a:r>
          </a:p>
        </p:txBody>
      </p:sp>
    </p:spTree>
    <p:extLst>
      <p:ext uri="{BB962C8B-B14F-4D97-AF65-F5344CB8AC3E}">
        <p14:creationId xmlns:p14="http://schemas.microsoft.com/office/powerpoint/2010/main" val="427645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AC71-87AA-2841-8746-ECBE152B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Do-Questions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Preguntas</a:t>
            </a:r>
            <a:r>
              <a:rPr lang="en-US" sz="2000" i="1" dirty="0"/>
              <a:t> con do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DDBE537-2A24-6447-91A9-98211ED730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621881"/>
              </p:ext>
            </p:extLst>
          </p:nvPr>
        </p:nvGraphicFramePr>
        <p:xfrm>
          <a:off x="3124200" y="2464027"/>
          <a:ext cx="5943600" cy="192994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678343609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408436784"/>
                    </a:ext>
                  </a:extLst>
                </a:gridCol>
              </a:tblGrid>
              <a:tr h="64331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 do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We do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9397"/>
                  </a:ext>
                </a:extLst>
              </a:tr>
              <a:tr h="64331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do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0226533"/>
                  </a:ext>
                </a:extLst>
              </a:tr>
              <a:tr h="64331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He/she/it does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They do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2024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01F69D-BA10-5443-A17B-FBF6511EF9E9}"/>
              </a:ext>
            </a:extLst>
          </p:cNvPr>
          <p:cNvSpPr txBox="1"/>
          <p:nvPr/>
        </p:nvSpPr>
        <p:spPr>
          <a:xfrm>
            <a:off x="5593298" y="1371600"/>
            <a:ext cx="10054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000" dirty="0">
                <a:latin typeface="Garamond" panose="02020404030301010803" pitchFamily="18" charset="0"/>
              </a:rPr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335710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AC71-87AA-2841-8746-ECBE152B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Do-Questions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Preguntas</a:t>
            </a:r>
            <a:r>
              <a:rPr lang="en-US" sz="2000" i="1" dirty="0"/>
              <a:t> con do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33EC62-9BEE-A44E-831B-5BDB8B799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maintain equipment?</a:t>
            </a:r>
          </a:p>
          <a:p>
            <a:pPr lvl="1"/>
            <a:r>
              <a:rPr lang="en-US" dirty="0"/>
              <a:t>Yes, I do.  |   No, I don’t.</a:t>
            </a:r>
          </a:p>
          <a:p>
            <a:r>
              <a:rPr lang="en-US" dirty="0"/>
              <a:t>Does he install filters at customer facilities?</a:t>
            </a:r>
          </a:p>
          <a:p>
            <a:pPr lvl="1"/>
            <a:r>
              <a:rPr lang="en-US" dirty="0"/>
              <a:t>Yes, he does.   |   No, he doesn’t.</a:t>
            </a:r>
          </a:p>
          <a:p>
            <a:r>
              <a:rPr lang="en-US" dirty="0"/>
              <a:t>Do we use cylinder machines to sew on disc bottoms?</a:t>
            </a:r>
          </a:p>
          <a:p>
            <a:pPr lvl="1"/>
            <a:r>
              <a:rPr lang="en-US" dirty="0"/>
              <a:t>No, we don’t.</a:t>
            </a:r>
          </a:p>
          <a:p>
            <a:r>
              <a:rPr lang="en-US" dirty="0"/>
              <a:t>Do we use riveting machines to rivet metal into a circle?</a:t>
            </a:r>
          </a:p>
          <a:p>
            <a:pPr lvl="1"/>
            <a:r>
              <a:rPr lang="en-US" dirty="0"/>
              <a:t>Yes, we do.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4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E6E48-A63D-BC49-947C-0BBEDBCFA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Wh</a:t>
            </a:r>
            <a:r>
              <a:rPr lang="en-US" dirty="0"/>
              <a:t>-Questions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Preguntas</a:t>
            </a:r>
            <a:r>
              <a:rPr lang="en-US" sz="2000" i="1" dirty="0"/>
              <a:t> de la </a:t>
            </a:r>
            <a:r>
              <a:rPr lang="en-US" sz="2000" i="1" dirty="0" err="1"/>
              <a:t>Wh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C428F-3430-A441-BAD6-B15C1A79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Spanish has many question words that start with a K sound</a:t>
            </a:r>
          </a:p>
          <a:p>
            <a:pPr lvl="1"/>
            <a:r>
              <a:rPr lang="en-US" dirty="0" err="1"/>
              <a:t>Cuándo</a:t>
            </a:r>
            <a:r>
              <a:rPr lang="en-US" dirty="0"/>
              <a:t>, </a:t>
            </a:r>
            <a:r>
              <a:rPr lang="en-US" dirty="0" err="1"/>
              <a:t>cómo</a:t>
            </a:r>
            <a:r>
              <a:rPr lang="en-US" dirty="0"/>
              <a:t>, </a:t>
            </a:r>
            <a:r>
              <a:rPr lang="en-US" dirty="0" err="1"/>
              <a:t>cuán</a:t>
            </a:r>
            <a:r>
              <a:rPr lang="en-US" dirty="0"/>
              <a:t>, </a:t>
            </a:r>
            <a:r>
              <a:rPr lang="en-US" dirty="0" err="1"/>
              <a:t>cuánto</a:t>
            </a:r>
            <a:r>
              <a:rPr lang="en-US" dirty="0"/>
              <a:t>, </a:t>
            </a:r>
            <a:r>
              <a:rPr lang="en-US" dirty="0" err="1"/>
              <a:t>quién</a:t>
            </a:r>
            <a:r>
              <a:rPr lang="en-US" dirty="0"/>
              <a:t>, </a:t>
            </a:r>
            <a:r>
              <a:rPr lang="en-US" dirty="0" err="1"/>
              <a:t>qué</a:t>
            </a:r>
            <a:endParaRPr lang="en-US" dirty="0"/>
          </a:p>
          <a:p>
            <a:r>
              <a:rPr lang="en-US" dirty="0"/>
              <a:t>English has many question words that start with a W sound</a:t>
            </a:r>
          </a:p>
          <a:p>
            <a:r>
              <a:rPr lang="en-US" dirty="0"/>
              <a:t>They are usually spelled with a </a:t>
            </a:r>
            <a:r>
              <a:rPr lang="en-US" dirty="0" err="1"/>
              <a:t>wh</a:t>
            </a:r>
            <a:r>
              <a:rPr lang="en-US" dirty="0"/>
              <a:t>-</a:t>
            </a:r>
          </a:p>
          <a:p>
            <a:r>
              <a:rPr lang="en-US" dirty="0"/>
              <a:t>In questions, we almost always invert the subject and verb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882D30-153F-CD45-A7EA-C6FBA6EE2843}"/>
              </a:ext>
            </a:extLst>
          </p:cNvPr>
          <p:cNvSpPr txBox="1"/>
          <p:nvPr/>
        </p:nvSpPr>
        <p:spPr>
          <a:xfrm>
            <a:off x="2116183" y="4223657"/>
            <a:ext cx="8351520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Who - </a:t>
            </a:r>
            <a:r>
              <a:rPr lang="en-US" sz="2800" i="1" dirty="0" err="1">
                <a:latin typeface="Garamond" panose="02020404030301010803" pitchFamily="18" charset="0"/>
              </a:rPr>
              <a:t>quién</a:t>
            </a:r>
            <a:endParaRPr lang="en-US" sz="2800" i="1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What - </a:t>
            </a:r>
            <a:r>
              <a:rPr lang="en-US" sz="2800" i="1" dirty="0" err="1">
                <a:latin typeface="Garamond" panose="02020404030301010803" pitchFamily="18" charset="0"/>
              </a:rPr>
              <a:t>qué</a:t>
            </a:r>
            <a:endParaRPr lang="en-US" sz="2800" i="1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What for - </a:t>
            </a:r>
            <a:r>
              <a:rPr lang="en-US" sz="2800" i="1" dirty="0">
                <a:latin typeface="Garamond" panose="02020404030301010803" pitchFamily="18" charset="0"/>
              </a:rPr>
              <a:t>para </a:t>
            </a:r>
            <a:r>
              <a:rPr lang="en-US" sz="2800" i="1" dirty="0" err="1">
                <a:latin typeface="Garamond" panose="02020404030301010803" pitchFamily="18" charset="0"/>
              </a:rPr>
              <a:t>qué</a:t>
            </a:r>
            <a:endParaRPr lang="en-US" sz="2800" i="1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When - </a:t>
            </a:r>
            <a:r>
              <a:rPr lang="en-US" sz="2800" i="1" dirty="0" err="1">
                <a:latin typeface="Garamond" panose="02020404030301010803" pitchFamily="18" charset="0"/>
              </a:rPr>
              <a:t>cuándo</a:t>
            </a:r>
            <a:endParaRPr lang="en-US" sz="2800" i="1" dirty="0">
              <a:latin typeface="Garamond" panose="02020404030301010803" pitchFamily="18" charset="0"/>
            </a:endParaRPr>
          </a:p>
          <a:p>
            <a:endParaRPr lang="en-US" sz="2800" dirty="0">
              <a:latin typeface="Garamond" panose="02020404030301010803" pitchFamily="18" charset="0"/>
            </a:endParaRPr>
          </a:p>
          <a:p>
            <a:endParaRPr lang="en-US" sz="28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Where - </a:t>
            </a:r>
            <a:r>
              <a:rPr lang="en-US" sz="2800" i="1" dirty="0" err="1">
                <a:latin typeface="Garamond" panose="02020404030301010803" pitchFamily="18" charset="0"/>
              </a:rPr>
              <a:t>dónde</a:t>
            </a:r>
            <a:endParaRPr lang="en-US" sz="2800" i="1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Why - </a:t>
            </a:r>
            <a:r>
              <a:rPr lang="en-US" sz="2800" i="1" dirty="0">
                <a:latin typeface="Garamond" panose="02020404030301010803" pitchFamily="18" charset="0"/>
              </a:rPr>
              <a:t>por </a:t>
            </a:r>
            <a:r>
              <a:rPr lang="en-US" sz="2800" i="1" dirty="0" err="1">
                <a:latin typeface="Garamond" panose="02020404030301010803" pitchFamily="18" charset="0"/>
              </a:rPr>
              <a:t>qué</a:t>
            </a:r>
            <a:endParaRPr lang="en-US" sz="2800" i="1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How - </a:t>
            </a:r>
            <a:r>
              <a:rPr lang="en-US" sz="2800" i="1" dirty="0" err="1">
                <a:latin typeface="Garamond" panose="02020404030301010803" pitchFamily="18" charset="0"/>
              </a:rPr>
              <a:t>cómo</a:t>
            </a:r>
            <a:endParaRPr lang="en-US" sz="2800" i="1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How many/much - </a:t>
            </a:r>
            <a:r>
              <a:rPr lang="en-US" sz="2800" i="1" dirty="0" err="1">
                <a:latin typeface="Garamond" panose="02020404030301010803" pitchFamily="18" charset="0"/>
              </a:rPr>
              <a:t>cuánto</a:t>
            </a:r>
            <a:r>
              <a:rPr lang="en-US" sz="2800" i="1" dirty="0">
                <a:latin typeface="Garamond" panose="02020404030301010803" pitchFamily="18" charset="0"/>
              </a:rPr>
              <a:t>(s)</a:t>
            </a:r>
          </a:p>
        </p:txBody>
      </p:sp>
    </p:spTree>
    <p:extLst>
      <p:ext uri="{BB962C8B-B14F-4D97-AF65-F5344CB8AC3E}">
        <p14:creationId xmlns:p14="http://schemas.microsoft.com/office/powerpoint/2010/main" val="328774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7968</TotalTime>
  <Words>634</Words>
  <Application>Microsoft Macintosh PowerPoint</Application>
  <PresentationFormat>Widescreen</PresentationFormat>
  <Paragraphs>102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Garamond</vt:lpstr>
      <vt:lpstr>Office Theme</vt:lpstr>
      <vt:lpstr>Week 3|Forms and Duties</vt:lpstr>
      <vt:lpstr>Verbs in the Simple Present Tense  Verbos en el tiempo presente simple</vt:lpstr>
      <vt:lpstr>Duties – Maintenance Service Tech  Deberes – técnicos de servicio y mantenimiento </vt:lpstr>
      <vt:lpstr>Duties – Maintenance Service Tech  Deberes – técnicos de servicio y mantenimiento </vt:lpstr>
      <vt:lpstr>Duties – Industrial Sewing Position  Deberes – costureros industriales</vt:lpstr>
      <vt:lpstr>Duties – Industrial Sewing Position  Deberes – costureros industriales</vt:lpstr>
      <vt:lpstr>Do-Questions  Preguntas con do</vt:lpstr>
      <vt:lpstr>Do-Questions  Preguntas con do</vt:lpstr>
      <vt:lpstr>Wh-Questions  Preguntas de la Wh</vt:lpstr>
      <vt:lpstr>Wh-Questions  Preguntas de la Wh</vt:lpstr>
      <vt:lpstr>Work Orders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1|Tools and Equipment </dc:title>
  <dc:creator>Christopher Stockus</dc:creator>
  <cp:lastModifiedBy>Christopher Stockus</cp:lastModifiedBy>
  <cp:revision>10</cp:revision>
  <dcterms:created xsi:type="dcterms:W3CDTF">2022-01-23T00:42:31Z</dcterms:created>
  <dcterms:modified xsi:type="dcterms:W3CDTF">2022-02-09T21:15:19Z</dcterms:modified>
</cp:coreProperties>
</file>